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8" r:id="rId3"/>
    <p:sldId id="274" r:id="rId4"/>
    <p:sldId id="275" r:id="rId5"/>
    <p:sldId id="259" r:id="rId6"/>
    <p:sldId id="269" r:id="rId7"/>
    <p:sldId id="272" r:id="rId8"/>
    <p:sldId id="301" r:id="rId9"/>
    <p:sldId id="267" r:id="rId10"/>
    <p:sldId id="29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90"/>
  </p:normalViewPr>
  <p:slideViewPr>
    <p:cSldViewPr>
      <p:cViewPr varScale="1">
        <p:scale>
          <a:sx n="111" d="100"/>
          <a:sy n="111" d="100"/>
        </p:scale>
        <p:origin x="240" y="20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crunchbase.com/search/funding_rounds/field/organizations/funding_total/livongo-health" TargetMode="External"/><Relationship Id="rId7" Type="http://schemas.openxmlformats.org/officeDocument/2006/relationships/image" Target="../media/image26.png"/><Relationship Id="rId2" Type="http://schemas.openxmlformats.org/officeDocument/2006/relationships/hyperlink" Target="https://www.crunchbase.com/search/funding_rounds/field/organizations/funding_total/solera-health-inc" TargetMode="External"/><Relationship Id="rId1" Type="http://schemas.openxmlformats.org/officeDocument/2006/relationships/hyperlink" Target="https://www.crunchbase.com/search/funding_rounds/field/organizations/funding_total/welldoc" TargetMode="Externa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hyperlink" Target="https://www.crunchbase.com/search/funding_rounds/field/organizations/funding_total/my-online-therapy" TargetMode="External"/><Relationship Id="rId9"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hyperlink" Target="https://www.crunchbase.com/search/funding_rounds/field/organizations/funding_total/solera-health-inc" TargetMode="External"/><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hyperlink" Target="https://www.crunchbase.com/search/funding_rounds/field/organizations/funding_total/livongo-health" TargetMode="External"/><Relationship Id="rId1" Type="http://schemas.openxmlformats.org/officeDocument/2006/relationships/image" Target="../media/image24.png"/><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hyperlink" Target="https://www.crunchbase.com/search/funding_rounds/field/organizations/funding_total/welldoc" TargetMode="External"/><Relationship Id="rId4" Type="http://schemas.openxmlformats.org/officeDocument/2006/relationships/hyperlink" Target="https://www.crunchbase.com/search/funding_rounds/field/organizations/funding_total/my-online-therapy" TargetMode="External"/><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pn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28629-5152-2A4F-947D-A787970B4FD9}"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n-US"/>
        </a:p>
      </dgm:t>
    </dgm:pt>
    <dgm:pt modelId="{D4CA5D97-C5AC-8047-A03D-E2083242F77C}">
      <dgm:prSet/>
      <dgm:spPr/>
      <dgm:t>
        <a:bodyPr/>
        <a:lstStyle/>
        <a:p>
          <a:pPr algn="l"/>
          <a:r>
            <a:rPr lang="en-US" b="1" i="0" dirty="0" err="1"/>
            <a:t>Welldoc</a:t>
          </a:r>
          <a:r>
            <a:rPr lang="en-US" b="1" i="0" dirty="0"/>
            <a:t> -</a:t>
          </a:r>
          <a:r>
            <a:rPr lang="en-US" b="0" i="0" dirty="0"/>
            <a:t> Expands Chronic Condition Platform to Include Behavioral Health.        </a:t>
          </a:r>
          <a:r>
            <a:rPr lang="en-US" dirty="0"/>
            <a:t>Total Funding </a:t>
          </a:r>
          <a:r>
            <a:rPr lang="en-US" b="0" dirty="0">
              <a:hlinkClick xmlns:r="http://schemas.openxmlformats.org/officeDocument/2006/relationships" r:id="rId1"/>
            </a:rPr>
            <a:t>$55.2M</a:t>
          </a:r>
          <a:r>
            <a:rPr lang="en-US" b="0" dirty="0"/>
            <a:t>  </a:t>
          </a:r>
          <a:endParaRPr lang="en-US" dirty="0"/>
        </a:p>
      </dgm:t>
    </dgm:pt>
    <dgm:pt modelId="{B2D2D4DD-A15E-3F4E-87BB-13AAB90CC892}" type="parTrans" cxnId="{97D83FC2-8133-554C-899F-750D54F3D50A}">
      <dgm:prSet/>
      <dgm:spPr/>
      <dgm:t>
        <a:bodyPr/>
        <a:lstStyle/>
        <a:p>
          <a:endParaRPr lang="en-US"/>
        </a:p>
      </dgm:t>
    </dgm:pt>
    <dgm:pt modelId="{93E83B0F-D5E3-9344-B1EC-1FDDC28DD226}" type="sibTrans" cxnId="{97D83FC2-8133-554C-899F-750D54F3D50A}">
      <dgm:prSet/>
      <dgm:spPr/>
      <dgm:t>
        <a:bodyPr/>
        <a:lstStyle/>
        <a:p>
          <a:endParaRPr lang="en-US"/>
        </a:p>
      </dgm:t>
    </dgm:pt>
    <dgm:pt modelId="{65760797-E976-F047-81C0-58703A9505B0}">
      <dgm:prSet/>
      <dgm:spPr/>
      <dgm:t>
        <a:bodyPr/>
        <a:lstStyle/>
        <a:p>
          <a:pPr algn="l"/>
          <a:r>
            <a:rPr lang="en-US" b="1" i="0" dirty="0"/>
            <a:t>Solera</a:t>
          </a:r>
          <a:r>
            <a:rPr lang="en-US" b="0" i="0" dirty="0"/>
            <a:t> - Happy and Healthy Employees - manage a health vertical and not one vendor per class.      </a:t>
          </a:r>
          <a:r>
            <a:rPr lang="en-US" dirty="0"/>
            <a:t>Total Funding </a:t>
          </a:r>
          <a:r>
            <a:rPr lang="en-US" b="0" dirty="0">
              <a:hlinkClick xmlns:r="http://schemas.openxmlformats.org/officeDocument/2006/relationships" r:id="rId2"/>
            </a:rPr>
            <a:t>$72.3M</a:t>
          </a:r>
          <a:endParaRPr lang="en-US" dirty="0"/>
        </a:p>
      </dgm:t>
    </dgm:pt>
    <dgm:pt modelId="{CB58BAD2-C980-C844-9422-6ECA009407CB}" type="parTrans" cxnId="{90DBD401-D36A-DC40-BF5C-BB99592BCA2A}">
      <dgm:prSet/>
      <dgm:spPr/>
      <dgm:t>
        <a:bodyPr/>
        <a:lstStyle/>
        <a:p>
          <a:endParaRPr lang="en-US"/>
        </a:p>
      </dgm:t>
    </dgm:pt>
    <dgm:pt modelId="{F6C5BC8E-61D3-F34F-9A55-C9FF1A813663}" type="sibTrans" cxnId="{90DBD401-D36A-DC40-BF5C-BB99592BCA2A}">
      <dgm:prSet/>
      <dgm:spPr/>
      <dgm:t>
        <a:bodyPr/>
        <a:lstStyle/>
        <a:p>
          <a:endParaRPr lang="en-US"/>
        </a:p>
      </dgm:t>
    </dgm:pt>
    <dgm:pt modelId="{F2D85E8C-1EBB-3541-92E5-5D82602A2E27}">
      <dgm:prSet/>
      <dgm:spPr/>
      <dgm:t>
        <a:bodyPr/>
        <a:lstStyle/>
        <a:p>
          <a:pPr algn="l"/>
          <a:r>
            <a:rPr lang="en-US" b="1" i="0" dirty="0"/>
            <a:t>Omada Health - </a:t>
          </a:r>
          <a:r>
            <a:rPr lang="en-US" b="0" i="0" dirty="0"/>
            <a:t>Virtual Care, Diabetes, Musculoskeletal, Hypertension, Behavioral Health.       Total Funding </a:t>
          </a:r>
          <a:r>
            <a:rPr lang="en-US" b="0" i="0" u="sng" dirty="0">
              <a:solidFill>
                <a:srgbClr val="0070C0"/>
              </a:solidFill>
            </a:rPr>
            <a:t>$256.5M</a:t>
          </a:r>
          <a:endParaRPr lang="en-US" u="sng" dirty="0">
            <a:solidFill>
              <a:srgbClr val="0070C0"/>
            </a:solidFill>
          </a:endParaRPr>
        </a:p>
      </dgm:t>
    </dgm:pt>
    <dgm:pt modelId="{573AB0D0-9F1C-1047-9A2F-20E6E6D91A86}" type="parTrans" cxnId="{1F679800-8BA4-2040-AD2F-3FB7F2C2C756}">
      <dgm:prSet/>
      <dgm:spPr/>
      <dgm:t>
        <a:bodyPr/>
        <a:lstStyle/>
        <a:p>
          <a:endParaRPr lang="en-US"/>
        </a:p>
      </dgm:t>
    </dgm:pt>
    <dgm:pt modelId="{D683D555-A51E-1A40-A752-C8074EEDD11F}" type="sibTrans" cxnId="{1F679800-8BA4-2040-AD2F-3FB7F2C2C756}">
      <dgm:prSet/>
      <dgm:spPr/>
      <dgm:t>
        <a:bodyPr/>
        <a:lstStyle/>
        <a:p>
          <a:endParaRPr lang="en-US"/>
        </a:p>
      </dgm:t>
    </dgm:pt>
    <dgm:pt modelId="{D27DADDA-87F8-4146-945F-CD4B9F217483}">
      <dgm:prSet/>
      <dgm:spPr/>
      <dgm:t>
        <a:bodyPr/>
        <a:lstStyle/>
        <a:p>
          <a:pPr algn="l"/>
          <a:r>
            <a:rPr lang="en-US" b="1" i="0" dirty="0" err="1"/>
            <a:t>Biofourmis</a:t>
          </a:r>
          <a:r>
            <a:rPr lang="en-US" b="1" i="0" dirty="0"/>
            <a:t> - </a:t>
          </a:r>
          <a:r>
            <a:rPr lang="en-US" b="0" i="0" dirty="0"/>
            <a:t>AI for chronic care. FDA cleared. Wearable biosensor with data from millions of patients. Designed to predict and prevent deterioration before it happens.          Total Funding </a:t>
          </a:r>
          <a:r>
            <a:rPr lang="en-US" b="0" i="0" u="sng" dirty="0">
              <a:solidFill>
                <a:srgbClr val="0070C0"/>
              </a:solidFill>
            </a:rPr>
            <a:t>$143.6M</a:t>
          </a:r>
          <a:endParaRPr lang="en-US" u="sng" dirty="0">
            <a:solidFill>
              <a:srgbClr val="0070C0"/>
            </a:solidFill>
          </a:endParaRPr>
        </a:p>
      </dgm:t>
    </dgm:pt>
    <dgm:pt modelId="{008E6952-7550-0140-B8ED-63927D81B447}" type="parTrans" cxnId="{F2FE0FD5-D4B3-9041-8D50-D685CC26A953}">
      <dgm:prSet/>
      <dgm:spPr/>
      <dgm:t>
        <a:bodyPr/>
        <a:lstStyle/>
        <a:p>
          <a:endParaRPr lang="en-US"/>
        </a:p>
      </dgm:t>
    </dgm:pt>
    <dgm:pt modelId="{91C08340-96D5-1443-B437-7C177CB43BC1}" type="sibTrans" cxnId="{F2FE0FD5-D4B3-9041-8D50-D685CC26A953}">
      <dgm:prSet/>
      <dgm:spPr/>
      <dgm:t>
        <a:bodyPr/>
        <a:lstStyle/>
        <a:p>
          <a:endParaRPr lang="en-US"/>
        </a:p>
      </dgm:t>
    </dgm:pt>
    <dgm:pt modelId="{95350ADD-C2BE-A34C-A8B2-678198617172}">
      <dgm:prSet/>
      <dgm:spPr/>
      <dgm:t>
        <a:bodyPr/>
        <a:lstStyle/>
        <a:p>
          <a:pPr algn="l"/>
          <a:r>
            <a:rPr lang="en-US" b="1" i="0" dirty="0" err="1"/>
            <a:t>Livongo</a:t>
          </a:r>
          <a:r>
            <a:rPr lang="en-US" b="1" i="0" dirty="0"/>
            <a:t> -</a:t>
          </a:r>
          <a:r>
            <a:rPr lang="en-US" b="0" i="0" dirty="0"/>
            <a:t> Diabetes you receive monitoring devices, unlimited strips and lancets, personalized insights, health coaches you can trust              </a:t>
          </a:r>
          <a:r>
            <a:rPr lang="en-US" dirty="0"/>
            <a:t>Total Funding</a:t>
          </a:r>
          <a:r>
            <a:rPr lang="en-US" u="none" dirty="0"/>
            <a:t> </a:t>
          </a:r>
          <a:r>
            <a:rPr lang="en-US" b="0" u="none" dirty="0">
              <a:hlinkClick xmlns:r="http://schemas.openxmlformats.org/officeDocument/2006/relationships" r:id="rId3"/>
            </a:rPr>
            <a:t>$235M</a:t>
          </a:r>
          <a:endParaRPr lang="en-US" u="none" dirty="0"/>
        </a:p>
      </dgm:t>
    </dgm:pt>
    <dgm:pt modelId="{337797B7-EF59-2C4C-9F24-C1AE4E6D35FA}" type="parTrans" cxnId="{1C35CD04-FF1F-BD46-A9FA-EE456C4914C6}">
      <dgm:prSet/>
      <dgm:spPr/>
      <dgm:t>
        <a:bodyPr/>
        <a:lstStyle/>
        <a:p>
          <a:endParaRPr lang="en-US"/>
        </a:p>
      </dgm:t>
    </dgm:pt>
    <dgm:pt modelId="{BE4B4FA0-4AF7-8F41-A6C4-DA31FC931055}" type="sibTrans" cxnId="{1C35CD04-FF1F-BD46-A9FA-EE456C4914C6}">
      <dgm:prSet/>
      <dgm:spPr/>
      <dgm:t>
        <a:bodyPr/>
        <a:lstStyle/>
        <a:p>
          <a:endParaRPr lang="en-US"/>
        </a:p>
      </dgm:t>
    </dgm:pt>
    <dgm:pt modelId="{A285DF59-2DE8-8447-951B-D7F8B8D0D152}">
      <dgm:prSet/>
      <dgm:spPr/>
      <dgm:t>
        <a:bodyPr/>
        <a:lstStyle/>
        <a:p>
          <a:pPr algn="l"/>
          <a:r>
            <a:rPr lang="en-US" b="1" i="0" dirty="0"/>
            <a:t>My Online Therapy* – UK - </a:t>
          </a:r>
          <a:r>
            <a:rPr lang="en-US" b="0" i="0" dirty="0"/>
            <a:t>Answer questions get connected to the right psychologist - and choose how you get therapy.         Total Funding </a:t>
          </a:r>
          <a:r>
            <a:rPr lang="en-US" b="0" i="0" dirty="0">
              <a:hlinkClick xmlns:r="http://schemas.openxmlformats.org/officeDocument/2006/relationships" r:id="rId4"/>
            </a:rPr>
            <a:t>£4.5M</a:t>
          </a:r>
          <a:r>
            <a:rPr lang="en-US" b="0" i="0" dirty="0"/>
            <a:t> </a:t>
          </a:r>
          <a:endParaRPr lang="en-US" dirty="0"/>
        </a:p>
      </dgm:t>
    </dgm:pt>
    <dgm:pt modelId="{C058544A-F213-A041-9D5F-D05FEEC38A62}" type="parTrans" cxnId="{077BA507-4240-D64F-9345-B4844703F524}">
      <dgm:prSet/>
      <dgm:spPr/>
      <dgm:t>
        <a:bodyPr/>
        <a:lstStyle/>
        <a:p>
          <a:endParaRPr lang="en-US"/>
        </a:p>
      </dgm:t>
    </dgm:pt>
    <dgm:pt modelId="{2026D9F4-D8D2-994B-ACC2-F1105E21BDA3}" type="sibTrans" cxnId="{077BA507-4240-D64F-9345-B4844703F524}">
      <dgm:prSet/>
      <dgm:spPr/>
      <dgm:t>
        <a:bodyPr/>
        <a:lstStyle/>
        <a:p>
          <a:endParaRPr lang="en-US"/>
        </a:p>
      </dgm:t>
    </dgm:pt>
    <dgm:pt modelId="{1937677B-CFB0-E742-AD87-FCC4D08B2F32}">
      <dgm:prSet/>
      <dgm:spPr/>
      <dgm:t>
        <a:bodyPr/>
        <a:lstStyle/>
        <a:p>
          <a:pPr algn="l"/>
          <a:r>
            <a:rPr lang="en-US" b="1" i="0" dirty="0"/>
            <a:t>Pear</a:t>
          </a:r>
          <a:r>
            <a:rPr lang="en-US" b="0" i="0" dirty="0"/>
            <a:t> – Digital Therapeutics for the treatment of serious disease.</a:t>
          </a:r>
        </a:p>
        <a:p>
          <a:pPr algn="l"/>
          <a:r>
            <a:rPr lang="en-US" b="0" i="0" dirty="0"/>
            <a:t>Total Funding </a:t>
          </a:r>
          <a:r>
            <a:rPr lang="en-US" b="0" i="0" u="sng" dirty="0">
              <a:solidFill>
                <a:srgbClr val="0070C0"/>
              </a:solidFill>
            </a:rPr>
            <a:t>$332.2M</a:t>
          </a:r>
          <a:endParaRPr lang="en-US" u="sng" dirty="0">
            <a:solidFill>
              <a:srgbClr val="0070C0"/>
            </a:solidFill>
          </a:endParaRPr>
        </a:p>
      </dgm:t>
    </dgm:pt>
    <dgm:pt modelId="{1A16A35C-7E7D-3F4C-AC25-47D82CD66134}" type="parTrans" cxnId="{34A83B08-D2D8-0E4E-AC46-8A1ECAEB8467}">
      <dgm:prSet/>
      <dgm:spPr/>
      <dgm:t>
        <a:bodyPr/>
        <a:lstStyle/>
        <a:p>
          <a:endParaRPr lang="en-US"/>
        </a:p>
      </dgm:t>
    </dgm:pt>
    <dgm:pt modelId="{83E3420D-CA84-2748-B6F7-4965A4475932}" type="sibTrans" cxnId="{34A83B08-D2D8-0E4E-AC46-8A1ECAEB8467}">
      <dgm:prSet/>
      <dgm:spPr/>
      <dgm:t>
        <a:bodyPr/>
        <a:lstStyle/>
        <a:p>
          <a:endParaRPr lang="en-US"/>
        </a:p>
      </dgm:t>
    </dgm:pt>
    <dgm:pt modelId="{89680989-45E5-8B4C-9AC6-CF9DF78BF94A}" type="pres">
      <dgm:prSet presAssocID="{58228629-5152-2A4F-947D-A787970B4FD9}" presName="linearFlow" presStyleCnt="0">
        <dgm:presLayoutVars>
          <dgm:dir/>
          <dgm:resizeHandles val="exact"/>
        </dgm:presLayoutVars>
      </dgm:prSet>
      <dgm:spPr/>
    </dgm:pt>
    <dgm:pt modelId="{920F9D7C-718F-0840-9BAE-3A660B9EB1EC}" type="pres">
      <dgm:prSet presAssocID="{D27DADDA-87F8-4146-945F-CD4B9F217483}" presName="composite" presStyleCnt="0"/>
      <dgm:spPr/>
    </dgm:pt>
    <dgm:pt modelId="{351657FA-D284-774A-9EB6-E8C83CBCFB8F}" type="pres">
      <dgm:prSet presAssocID="{D27DADDA-87F8-4146-945F-CD4B9F217483}" presName="imgShp" presStyleLbl="fgImgPlace1" presStyleIdx="0" presStyleCnt="7"/>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9991069D-8E3C-6748-91A2-70D17F3AEFC9}" type="pres">
      <dgm:prSet presAssocID="{D27DADDA-87F8-4146-945F-CD4B9F217483}" presName="txShp" presStyleLbl="node1" presStyleIdx="0" presStyleCnt="7">
        <dgm:presLayoutVars>
          <dgm:bulletEnabled val="1"/>
        </dgm:presLayoutVars>
      </dgm:prSet>
      <dgm:spPr/>
    </dgm:pt>
    <dgm:pt modelId="{D44FAFD3-65DD-DA49-90BF-B9CAF8FD200D}" type="pres">
      <dgm:prSet presAssocID="{91C08340-96D5-1443-B437-7C177CB43BC1}" presName="spacing" presStyleCnt="0"/>
      <dgm:spPr/>
    </dgm:pt>
    <dgm:pt modelId="{707CE5F2-4345-8948-8EB8-FF8DDECD7508}" type="pres">
      <dgm:prSet presAssocID="{95350ADD-C2BE-A34C-A8B2-678198617172}" presName="composite" presStyleCnt="0"/>
      <dgm:spPr/>
    </dgm:pt>
    <dgm:pt modelId="{0639047D-5B9E-2946-8CF7-DAE0E8EF75AE}" type="pres">
      <dgm:prSet presAssocID="{95350ADD-C2BE-A34C-A8B2-678198617172}" presName="imgShp" presStyleLbl="fgImgPlace1" presStyleIdx="1" presStyleCnt="7"/>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82C80F0D-09BB-B446-9B1C-C9FE41F1209A}" type="pres">
      <dgm:prSet presAssocID="{95350ADD-C2BE-A34C-A8B2-678198617172}" presName="txShp" presStyleLbl="node1" presStyleIdx="1" presStyleCnt="7">
        <dgm:presLayoutVars>
          <dgm:bulletEnabled val="1"/>
        </dgm:presLayoutVars>
      </dgm:prSet>
      <dgm:spPr/>
    </dgm:pt>
    <dgm:pt modelId="{06FCC376-4A6F-8244-B415-A9C7F0EB4241}" type="pres">
      <dgm:prSet presAssocID="{BE4B4FA0-4AF7-8F41-A6C4-DA31FC931055}" presName="spacing" presStyleCnt="0"/>
      <dgm:spPr/>
    </dgm:pt>
    <dgm:pt modelId="{D38EF5AF-25BD-864F-ACFE-F173834CB476}" type="pres">
      <dgm:prSet presAssocID="{A285DF59-2DE8-8447-951B-D7F8B8D0D152}" presName="composite" presStyleCnt="0"/>
      <dgm:spPr/>
    </dgm:pt>
    <dgm:pt modelId="{8C56B65C-6CB1-9E45-8D6B-7B4D563DD459}" type="pres">
      <dgm:prSet presAssocID="{A285DF59-2DE8-8447-951B-D7F8B8D0D152}" presName="imgShp" presStyleLbl="fgImgPlace1" presStyleIdx="2" presStyleCnt="7"/>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pt>
    <dgm:pt modelId="{4A132F4E-56B3-824D-8B44-A2E4B981BD21}" type="pres">
      <dgm:prSet presAssocID="{A285DF59-2DE8-8447-951B-D7F8B8D0D152}" presName="txShp" presStyleLbl="node1" presStyleIdx="2" presStyleCnt="7">
        <dgm:presLayoutVars>
          <dgm:bulletEnabled val="1"/>
        </dgm:presLayoutVars>
      </dgm:prSet>
      <dgm:spPr/>
    </dgm:pt>
    <dgm:pt modelId="{48ECAAF6-57BD-6A43-B8E3-C10C9B6CA91B}" type="pres">
      <dgm:prSet presAssocID="{2026D9F4-D8D2-994B-ACC2-F1105E21BDA3}" presName="spacing" presStyleCnt="0"/>
      <dgm:spPr/>
    </dgm:pt>
    <dgm:pt modelId="{0A3B9D3F-2411-0544-806B-768D4CE14676}" type="pres">
      <dgm:prSet presAssocID="{F2D85E8C-1EBB-3541-92E5-5D82602A2E27}" presName="composite" presStyleCnt="0"/>
      <dgm:spPr/>
    </dgm:pt>
    <dgm:pt modelId="{75F9D60F-9542-2F4A-9CAF-12AF8D60FA39}" type="pres">
      <dgm:prSet presAssocID="{F2D85E8C-1EBB-3541-92E5-5D82602A2E27}" presName="imgShp" presStyleLbl="fgImgPlace1" presStyleIdx="3" presStyleCnt="7"/>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pt>
    <dgm:pt modelId="{2E64C8CF-0103-824D-93F0-47A7581E28AF}" type="pres">
      <dgm:prSet presAssocID="{F2D85E8C-1EBB-3541-92E5-5D82602A2E27}" presName="txShp" presStyleLbl="node1" presStyleIdx="3" presStyleCnt="7">
        <dgm:presLayoutVars>
          <dgm:bulletEnabled val="1"/>
        </dgm:presLayoutVars>
      </dgm:prSet>
      <dgm:spPr/>
    </dgm:pt>
    <dgm:pt modelId="{B3FF957A-F116-B041-B51D-804207941D49}" type="pres">
      <dgm:prSet presAssocID="{D683D555-A51E-1A40-A752-C8074EEDD11F}" presName="spacing" presStyleCnt="0"/>
      <dgm:spPr/>
    </dgm:pt>
    <dgm:pt modelId="{B1B221E4-E0BD-954D-A359-EF12EF884C40}" type="pres">
      <dgm:prSet presAssocID="{1937677B-CFB0-E742-AD87-FCC4D08B2F32}" presName="composite" presStyleCnt="0"/>
      <dgm:spPr/>
    </dgm:pt>
    <dgm:pt modelId="{236338FF-BE10-AA4D-BF63-A728C119BD8A}" type="pres">
      <dgm:prSet presAssocID="{1937677B-CFB0-E742-AD87-FCC4D08B2F32}" presName="imgShp" presStyleLbl="fgImgPlace1" presStyleIdx="4" presStyleCnt="7"/>
      <dgm:spPr>
        <a:blipFill>
          <a:blip xmlns:r="http://schemas.openxmlformats.org/officeDocument/2006/relationships" r:embed="rId9" cstate="print">
            <a:extLst>
              <a:ext uri="{28A0092B-C50C-407E-A947-70E740481C1C}">
                <a14:useLocalDpi xmlns:a14="http://schemas.microsoft.com/office/drawing/2010/main"/>
              </a:ext>
            </a:extLst>
          </a:blip>
          <a:srcRect/>
          <a:stretch>
            <a:fillRect/>
          </a:stretch>
        </a:blipFill>
      </dgm:spPr>
    </dgm:pt>
    <dgm:pt modelId="{71F521AB-3202-D747-BD1E-E5322ABF955B}" type="pres">
      <dgm:prSet presAssocID="{1937677B-CFB0-E742-AD87-FCC4D08B2F32}" presName="txShp" presStyleLbl="node1" presStyleIdx="4" presStyleCnt="7">
        <dgm:presLayoutVars>
          <dgm:bulletEnabled val="1"/>
        </dgm:presLayoutVars>
      </dgm:prSet>
      <dgm:spPr/>
    </dgm:pt>
    <dgm:pt modelId="{FDFA8D37-E681-9B40-9517-E7F3AB16D30F}" type="pres">
      <dgm:prSet presAssocID="{83E3420D-CA84-2748-B6F7-4965A4475932}" presName="spacing" presStyleCnt="0"/>
      <dgm:spPr/>
    </dgm:pt>
    <dgm:pt modelId="{63C865D4-80D7-4947-A690-066429743DC4}" type="pres">
      <dgm:prSet presAssocID="{65760797-E976-F047-81C0-58703A9505B0}" presName="composite" presStyleCnt="0"/>
      <dgm:spPr/>
    </dgm:pt>
    <dgm:pt modelId="{A7B2D01C-F247-5F41-8838-B203E94DA18C}" type="pres">
      <dgm:prSet presAssocID="{65760797-E976-F047-81C0-58703A9505B0}" presName="imgShp" presStyleLbl="fgImgPlace1" presStyleIdx="5" presStyleCnt="7"/>
      <dgm:spPr>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dgm:spPr>
    </dgm:pt>
    <dgm:pt modelId="{759560F9-DEA0-4340-ACDF-8B237E071030}" type="pres">
      <dgm:prSet presAssocID="{65760797-E976-F047-81C0-58703A9505B0}" presName="txShp" presStyleLbl="node1" presStyleIdx="5" presStyleCnt="7">
        <dgm:presLayoutVars>
          <dgm:bulletEnabled val="1"/>
        </dgm:presLayoutVars>
      </dgm:prSet>
      <dgm:spPr/>
    </dgm:pt>
    <dgm:pt modelId="{B35E1736-75F2-BB46-AF1C-15C6A18FE554}" type="pres">
      <dgm:prSet presAssocID="{F6C5BC8E-61D3-F34F-9A55-C9FF1A813663}" presName="spacing" presStyleCnt="0"/>
      <dgm:spPr/>
    </dgm:pt>
    <dgm:pt modelId="{F49C85D4-B138-3046-956A-A9E325B69672}" type="pres">
      <dgm:prSet presAssocID="{D4CA5D97-C5AC-8047-A03D-E2083242F77C}" presName="composite" presStyleCnt="0"/>
      <dgm:spPr/>
    </dgm:pt>
    <dgm:pt modelId="{583317E4-5398-6142-8DA8-B91A3BF7DA09}" type="pres">
      <dgm:prSet presAssocID="{D4CA5D97-C5AC-8047-A03D-E2083242F77C}" presName="imgShp" presStyleLbl="fgImgPlace1" presStyleIdx="6" presStyleCnt="7" custScaleX="107584" custLinFactNeighborY="-193"/>
      <dgm:spPr>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dgm:spPr>
    </dgm:pt>
    <dgm:pt modelId="{C900523A-3E92-4F4C-94CD-228D04E62F29}" type="pres">
      <dgm:prSet presAssocID="{D4CA5D97-C5AC-8047-A03D-E2083242F77C}" presName="txShp" presStyleLbl="node1" presStyleIdx="6" presStyleCnt="7">
        <dgm:presLayoutVars>
          <dgm:bulletEnabled val="1"/>
        </dgm:presLayoutVars>
      </dgm:prSet>
      <dgm:spPr/>
    </dgm:pt>
  </dgm:ptLst>
  <dgm:cxnLst>
    <dgm:cxn modelId="{1F679800-8BA4-2040-AD2F-3FB7F2C2C756}" srcId="{58228629-5152-2A4F-947D-A787970B4FD9}" destId="{F2D85E8C-1EBB-3541-92E5-5D82602A2E27}" srcOrd="3" destOrd="0" parTransId="{573AB0D0-9F1C-1047-9A2F-20E6E6D91A86}" sibTransId="{D683D555-A51E-1A40-A752-C8074EEDD11F}"/>
    <dgm:cxn modelId="{90DBD401-D36A-DC40-BF5C-BB99592BCA2A}" srcId="{58228629-5152-2A4F-947D-A787970B4FD9}" destId="{65760797-E976-F047-81C0-58703A9505B0}" srcOrd="5" destOrd="0" parTransId="{CB58BAD2-C980-C844-9422-6ECA009407CB}" sibTransId="{F6C5BC8E-61D3-F34F-9A55-C9FF1A813663}"/>
    <dgm:cxn modelId="{1C35CD04-FF1F-BD46-A9FA-EE456C4914C6}" srcId="{58228629-5152-2A4F-947D-A787970B4FD9}" destId="{95350ADD-C2BE-A34C-A8B2-678198617172}" srcOrd="1" destOrd="0" parTransId="{337797B7-EF59-2C4C-9F24-C1AE4E6D35FA}" sibTransId="{BE4B4FA0-4AF7-8F41-A6C4-DA31FC931055}"/>
    <dgm:cxn modelId="{077BA507-4240-D64F-9345-B4844703F524}" srcId="{58228629-5152-2A4F-947D-A787970B4FD9}" destId="{A285DF59-2DE8-8447-951B-D7F8B8D0D152}" srcOrd="2" destOrd="0" parTransId="{C058544A-F213-A041-9D5F-D05FEEC38A62}" sibTransId="{2026D9F4-D8D2-994B-ACC2-F1105E21BDA3}"/>
    <dgm:cxn modelId="{34A83B08-D2D8-0E4E-AC46-8A1ECAEB8467}" srcId="{58228629-5152-2A4F-947D-A787970B4FD9}" destId="{1937677B-CFB0-E742-AD87-FCC4D08B2F32}" srcOrd="4" destOrd="0" parTransId="{1A16A35C-7E7D-3F4C-AC25-47D82CD66134}" sibTransId="{83E3420D-CA84-2748-B6F7-4965A4475932}"/>
    <dgm:cxn modelId="{951C9710-B510-0642-93B4-14E43F81ED9E}" type="presOf" srcId="{1937677B-CFB0-E742-AD87-FCC4D08B2F32}" destId="{71F521AB-3202-D747-BD1E-E5322ABF955B}" srcOrd="0" destOrd="0" presId="urn:microsoft.com/office/officeart/2005/8/layout/vList3"/>
    <dgm:cxn modelId="{A9F54C66-8D52-024E-B78B-08027E8B1093}" type="presOf" srcId="{58228629-5152-2A4F-947D-A787970B4FD9}" destId="{89680989-45E5-8B4C-9AC6-CF9DF78BF94A}" srcOrd="0" destOrd="0" presId="urn:microsoft.com/office/officeart/2005/8/layout/vList3"/>
    <dgm:cxn modelId="{B73029B7-E002-374A-9FB9-AEC9EE7B3B3D}" type="presOf" srcId="{F2D85E8C-1EBB-3541-92E5-5D82602A2E27}" destId="{2E64C8CF-0103-824D-93F0-47A7581E28AF}" srcOrd="0" destOrd="0" presId="urn:microsoft.com/office/officeart/2005/8/layout/vList3"/>
    <dgm:cxn modelId="{A18119B8-B5BD-6F44-8892-A052CADD5C02}" type="presOf" srcId="{65760797-E976-F047-81C0-58703A9505B0}" destId="{759560F9-DEA0-4340-ACDF-8B237E071030}" srcOrd="0" destOrd="0" presId="urn:microsoft.com/office/officeart/2005/8/layout/vList3"/>
    <dgm:cxn modelId="{54028FBA-88D1-434B-9EB0-80C96840D9EC}" type="presOf" srcId="{D27DADDA-87F8-4146-945F-CD4B9F217483}" destId="{9991069D-8E3C-6748-91A2-70D17F3AEFC9}" srcOrd="0" destOrd="0" presId="urn:microsoft.com/office/officeart/2005/8/layout/vList3"/>
    <dgm:cxn modelId="{97D83FC2-8133-554C-899F-750D54F3D50A}" srcId="{58228629-5152-2A4F-947D-A787970B4FD9}" destId="{D4CA5D97-C5AC-8047-A03D-E2083242F77C}" srcOrd="6" destOrd="0" parTransId="{B2D2D4DD-A15E-3F4E-87BB-13AAB90CC892}" sibTransId="{93E83B0F-D5E3-9344-B1EC-1FDDC28DD226}"/>
    <dgm:cxn modelId="{C14723C8-86AB-B845-88CA-4C9C730A6949}" type="presOf" srcId="{D4CA5D97-C5AC-8047-A03D-E2083242F77C}" destId="{C900523A-3E92-4F4C-94CD-228D04E62F29}" srcOrd="0" destOrd="0" presId="urn:microsoft.com/office/officeart/2005/8/layout/vList3"/>
    <dgm:cxn modelId="{F2FE0FD5-D4B3-9041-8D50-D685CC26A953}" srcId="{58228629-5152-2A4F-947D-A787970B4FD9}" destId="{D27DADDA-87F8-4146-945F-CD4B9F217483}" srcOrd="0" destOrd="0" parTransId="{008E6952-7550-0140-B8ED-63927D81B447}" sibTransId="{91C08340-96D5-1443-B437-7C177CB43BC1}"/>
    <dgm:cxn modelId="{758129EB-A804-9549-9A6D-1D708E0B53E9}" type="presOf" srcId="{95350ADD-C2BE-A34C-A8B2-678198617172}" destId="{82C80F0D-09BB-B446-9B1C-C9FE41F1209A}" srcOrd="0" destOrd="0" presId="urn:microsoft.com/office/officeart/2005/8/layout/vList3"/>
    <dgm:cxn modelId="{7ECF93FC-6E2F-8948-9988-0117D86813EE}" type="presOf" srcId="{A285DF59-2DE8-8447-951B-D7F8B8D0D152}" destId="{4A132F4E-56B3-824D-8B44-A2E4B981BD21}" srcOrd="0" destOrd="0" presId="urn:microsoft.com/office/officeart/2005/8/layout/vList3"/>
    <dgm:cxn modelId="{4EC5E424-E730-D64B-9976-138188245D5B}" type="presParOf" srcId="{89680989-45E5-8B4C-9AC6-CF9DF78BF94A}" destId="{920F9D7C-718F-0840-9BAE-3A660B9EB1EC}" srcOrd="0" destOrd="0" presId="urn:microsoft.com/office/officeart/2005/8/layout/vList3"/>
    <dgm:cxn modelId="{CB6E2F96-F298-0449-B024-C6060749A45B}" type="presParOf" srcId="{920F9D7C-718F-0840-9BAE-3A660B9EB1EC}" destId="{351657FA-D284-774A-9EB6-E8C83CBCFB8F}" srcOrd="0" destOrd="0" presId="urn:microsoft.com/office/officeart/2005/8/layout/vList3"/>
    <dgm:cxn modelId="{3D6BFF15-8F65-8A46-8FD2-569852101E90}" type="presParOf" srcId="{920F9D7C-718F-0840-9BAE-3A660B9EB1EC}" destId="{9991069D-8E3C-6748-91A2-70D17F3AEFC9}" srcOrd="1" destOrd="0" presId="urn:microsoft.com/office/officeart/2005/8/layout/vList3"/>
    <dgm:cxn modelId="{F3BA22A9-0BDA-F14C-B9DA-469BDFA937BE}" type="presParOf" srcId="{89680989-45E5-8B4C-9AC6-CF9DF78BF94A}" destId="{D44FAFD3-65DD-DA49-90BF-B9CAF8FD200D}" srcOrd="1" destOrd="0" presId="urn:microsoft.com/office/officeart/2005/8/layout/vList3"/>
    <dgm:cxn modelId="{9B9910AD-86B5-FB4C-816C-EDCCBFC80F04}" type="presParOf" srcId="{89680989-45E5-8B4C-9AC6-CF9DF78BF94A}" destId="{707CE5F2-4345-8948-8EB8-FF8DDECD7508}" srcOrd="2" destOrd="0" presId="urn:microsoft.com/office/officeart/2005/8/layout/vList3"/>
    <dgm:cxn modelId="{DEC57CD6-1B06-8444-B494-157BC708A228}" type="presParOf" srcId="{707CE5F2-4345-8948-8EB8-FF8DDECD7508}" destId="{0639047D-5B9E-2946-8CF7-DAE0E8EF75AE}" srcOrd="0" destOrd="0" presId="urn:microsoft.com/office/officeart/2005/8/layout/vList3"/>
    <dgm:cxn modelId="{FB9A4F9A-485D-4A45-9BD0-A40743379EA9}" type="presParOf" srcId="{707CE5F2-4345-8948-8EB8-FF8DDECD7508}" destId="{82C80F0D-09BB-B446-9B1C-C9FE41F1209A}" srcOrd="1" destOrd="0" presId="urn:microsoft.com/office/officeart/2005/8/layout/vList3"/>
    <dgm:cxn modelId="{FC0F23E0-6F06-0845-A725-8D91FA787EAD}" type="presParOf" srcId="{89680989-45E5-8B4C-9AC6-CF9DF78BF94A}" destId="{06FCC376-4A6F-8244-B415-A9C7F0EB4241}" srcOrd="3" destOrd="0" presId="urn:microsoft.com/office/officeart/2005/8/layout/vList3"/>
    <dgm:cxn modelId="{5050F463-3E93-2646-BC9A-5EA5DFD86AAC}" type="presParOf" srcId="{89680989-45E5-8B4C-9AC6-CF9DF78BF94A}" destId="{D38EF5AF-25BD-864F-ACFE-F173834CB476}" srcOrd="4" destOrd="0" presId="urn:microsoft.com/office/officeart/2005/8/layout/vList3"/>
    <dgm:cxn modelId="{B39A454A-8413-9243-856D-F87013216154}" type="presParOf" srcId="{D38EF5AF-25BD-864F-ACFE-F173834CB476}" destId="{8C56B65C-6CB1-9E45-8D6B-7B4D563DD459}" srcOrd="0" destOrd="0" presId="urn:microsoft.com/office/officeart/2005/8/layout/vList3"/>
    <dgm:cxn modelId="{6B84AB41-25EA-064C-BBB8-B2FA0B722E0D}" type="presParOf" srcId="{D38EF5AF-25BD-864F-ACFE-F173834CB476}" destId="{4A132F4E-56B3-824D-8B44-A2E4B981BD21}" srcOrd="1" destOrd="0" presId="urn:microsoft.com/office/officeart/2005/8/layout/vList3"/>
    <dgm:cxn modelId="{CB2BA2A3-64B3-B84B-BD64-43BDD4DAC97A}" type="presParOf" srcId="{89680989-45E5-8B4C-9AC6-CF9DF78BF94A}" destId="{48ECAAF6-57BD-6A43-B8E3-C10C9B6CA91B}" srcOrd="5" destOrd="0" presId="urn:microsoft.com/office/officeart/2005/8/layout/vList3"/>
    <dgm:cxn modelId="{A88FDF8F-A624-D54F-B405-7265B4CE42B0}" type="presParOf" srcId="{89680989-45E5-8B4C-9AC6-CF9DF78BF94A}" destId="{0A3B9D3F-2411-0544-806B-768D4CE14676}" srcOrd="6" destOrd="0" presId="urn:microsoft.com/office/officeart/2005/8/layout/vList3"/>
    <dgm:cxn modelId="{AC693B39-3596-7745-933D-F20B77C5A6B8}" type="presParOf" srcId="{0A3B9D3F-2411-0544-806B-768D4CE14676}" destId="{75F9D60F-9542-2F4A-9CAF-12AF8D60FA39}" srcOrd="0" destOrd="0" presId="urn:microsoft.com/office/officeart/2005/8/layout/vList3"/>
    <dgm:cxn modelId="{371B7392-D51A-D944-AF9C-09884E61C20B}" type="presParOf" srcId="{0A3B9D3F-2411-0544-806B-768D4CE14676}" destId="{2E64C8CF-0103-824D-93F0-47A7581E28AF}" srcOrd="1" destOrd="0" presId="urn:microsoft.com/office/officeart/2005/8/layout/vList3"/>
    <dgm:cxn modelId="{E151162F-A651-7D49-BDB4-81CCE6ADB80E}" type="presParOf" srcId="{89680989-45E5-8B4C-9AC6-CF9DF78BF94A}" destId="{B3FF957A-F116-B041-B51D-804207941D49}" srcOrd="7" destOrd="0" presId="urn:microsoft.com/office/officeart/2005/8/layout/vList3"/>
    <dgm:cxn modelId="{BDE4A0D2-0226-F14C-8AA9-0E53E30B77B0}" type="presParOf" srcId="{89680989-45E5-8B4C-9AC6-CF9DF78BF94A}" destId="{B1B221E4-E0BD-954D-A359-EF12EF884C40}" srcOrd="8" destOrd="0" presId="urn:microsoft.com/office/officeart/2005/8/layout/vList3"/>
    <dgm:cxn modelId="{A08EAF90-4507-D94E-8995-E1D0A72CFA2F}" type="presParOf" srcId="{B1B221E4-E0BD-954D-A359-EF12EF884C40}" destId="{236338FF-BE10-AA4D-BF63-A728C119BD8A}" srcOrd="0" destOrd="0" presId="urn:microsoft.com/office/officeart/2005/8/layout/vList3"/>
    <dgm:cxn modelId="{0459C929-6000-F64C-BD17-66BB012FFF4C}" type="presParOf" srcId="{B1B221E4-E0BD-954D-A359-EF12EF884C40}" destId="{71F521AB-3202-D747-BD1E-E5322ABF955B}" srcOrd="1" destOrd="0" presId="urn:microsoft.com/office/officeart/2005/8/layout/vList3"/>
    <dgm:cxn modelId="{EA0365AF-E3B3-904B-8FBD-DEC31FD3FB6A}" type="presParOf" srcId="{89680989-45E5-8B4C-9AC6-CF9DF78BF94A}" destId="{FDFA8D37-E681-9B40-9517-E7F3AB16D30F}" srcOrd="9" destOrd="0" presId="urn:microsoft.com/office/officeart/2005/8/layout/vList3"/>
    <dgm:cxn modelId="{4FD9D604-FDC8-6147-9CCD-FED0F88B8A98}" type="presParOf" srcId="{89680989-45E5-8B4C-9AC6-CF9DF78BF94A}" destId="{63C865D4-80D7-4947-A690-066429743DC4}" srcOrd="10" destOrd="0" presId="urn:microsoft.com/office/officeart/2005/8/layout/vList3"/>
    <dgm:cxn modelId="{6C22AAAB-1C8F-384A-9074-BC4934442645}" type="presParOf" srcId="{63C865D4-80D7-4947-A690-066429743DC4}" destId="{A7B2D01C-F247-5F41-8838-B203E94DA18C}" srcOrd="0" destOrd="0" presId="urn:microsoft.com/office/officeart/2005/8/layout/vList3"/>
    <dgm:cxn modelId="{4FA12FD1-70F2-B247-B05E-CFF3405813D5}" type="presParOf" srcId="{63C865D4-80D7-4947-A690-066429743DC4}" destId="{759560F9-DEA0-4340-ACDF-8B237E071030}" srcOrd="1" destOrd="0" presId="urn:microsoft.com/office/officeart/2005/8/layout/vList3"/>
    <dgm:cxn modelId="{8A54355E-ACFD-754D-8D30-57940097D57A}" type="presParOf" srcId="{89680989-45E5-8B4C-9AC6-CF9DF78BF94A}" destId="{B35E1736-75F2-BB46-AF1C-15C6A18FE554}" srcOrd="11" destOrd="0" presId="urn:microsoft.com/office/officeart/2005/8/layout/vList3"/>
    <dgm:cxn modelId="{6F855EBE-5F46-434C-964C-5D53A66A112E}" type="presParOf" srcId="{89680989-45E5-8B4C-9AC6-CF9DF78BF94A}" destId="{F49C85D4-B138-3046-956A-A9E325B69672}" srcOrd="12" destOrd="0" presId="urn:microsoft.com/office/officeart/2005/8/layout/vList3"/>
    <dgm:cxn modelId="{EFCF13AA-BA9E-E840-A394-707434F8CA8E}" type="presParOf" srcId="{F49C85D4-B138-3046-956A-A9E325B69672}" destId="{583317E4-5398-6142-8DA8-B91A3BF7DA09}" srcOrd="0" destOrd="0" presId="urn:microsoft.com/office/officeart/2005/8/layout/vList3"/>
    <dgm:cxn modelId="{4F71DDA2-EC6B-3142-98B8-049249B54391}" type="presParOf" srcId="{F49C85D4-B138-3046-956A-A9E325B69672}" destId="{C900523A-3E92-4F4C-94CD-228D04E62F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DCBC8-79BD-8247-91E0-EDA2B1DB53B9}" type="doc">
      <dgm:prSet loTypeId="urn:microsoft.com/office/officeart/2008/layout/HexagonCluster" loCatId="list" qsTypeId="urn:microsoft.com/office/officeart/2005/8/quickstyle/simple3" qsCatId="simple" csTypeId="urn:microsoft.com/office/officeart/2005/8/colors/colorful5" csCatId="colorful" phldr="1"/>
      <dgm:spPr/>
      <dgm:t>
        <a:bodyPr/>
        <a:lstStyle/>
        <a:p>
          <a:endParaRPr lang="en-US"/>
        </a:p>
      </dgm:t>
    </dgm:pt>
    <dgm:pt modelId="{0BCBCDE8-2D3A-264C-8D7B-347C57AF65C4}">
      <dgm:prSet custT="1"/>
      <dgm:spPr/>
      <dgm:t>
        <a:bodyPr/>
        <a:lstStyle/>
        <a:p>
          <a:r>
            <a:rPr lang="en-US" sz="1800" b="0" i="0" dirty="0"/>
            <a:t>Peripheral Neuromodulation</a:t>
          </a:r>
          <a:endParaRPr lang="en-US" sz="1800" dirty="0"/>
        </a:p>
      </dgm:t>
    </dgm:pt>
    <dgm:pt modelId="{15466D91-672E-2E43-B7F0-B88403377C90}" type="parTrans" cxnId="{203FAE0E-1AE5-5548-AA6D-E11C1487A043}">
      <dgm:prSet/>
      <dgm:spPr/>
      <dgm:t>
        <a:bodyPr/>
        <a:lstStyle/>
        <a:p>
          <a:endParaRPr lang="en-US"/>
        </a:p>
      </dgm:t>
    </dgm:pt>
    <dgm:pt modelId="{B85104AF-8EA9-BD41-B56C-14433DB32E02}" type="sibTrans" cxnId="{203FAE0E-1AE5-5548-AA6D-E11C1487A04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3507A80A-E058-8343-8E53-4D10B465B3EE}">
      <dgm:prSet/>
      <dgm:spPr/>
      <dgm:t>
        <a:bodyPr/>
        <a:lstStyle/>
        <a:p>
          <a:r>
            <a:rPr lang="en-US" b="1" i="0" dirty="0"/>
            <a:t>Non-invasive  Individualized  Pain Freedom</a:t>
          </a:r>
          <a:endParaRPr lang="en-US" dirty="0"/>
        </a:p>
      </dgm:t>
    </dgm:pt>
    <dgm:pt modelId="{C81C45B8-1A79-BD43-AA89-681365F99AEB}" type="parTrans" cxnId="{E877DF36-8D74-9246-BEBF-44735D6B61E4}">
      <dgm:prSet/>
      <dgm:spPr/>
      <dgm:t>
        <a:bodyPr/>
        <a:lstStyle/>
        <a:p>
          <a:endParaRPr lang="en-US"/>
        </a:p>
      </dgm:t>
    </dgm:pt>
    <dgm:pt modelId="{43E15190-5A5A-4D42-9A0F-0F963409456F}" type="sibTrans" cxnId="{E877DF36-8D74-9246-BEBF-44735D6B61E4}">
      <dgm:prSet/>
      <dgm:spPr>
        <a:blipFill>
          <a:blip xmlns:r="http://schemas.openxmlformats.org/officeDocument/2006/relationships" r:embed="rId2"/>
          <a:srcRect/>
          <a:stretch>
            <a:fillRect l="-33000" r="-33000"/>
          </a:stretch>
        </a:blipFill>
      </dgm:spPr>
      <dgm:t>
        <a:bodyPr/>
        <a:lstStyle/>
        <a:p>
          <a:endParaRPr lang="en-US"/>
        </a:p>
      </dgm:t>
    </dgm:pt>
    <dgm:pt modelId="{3EAB4506-E0FE-6C4F-9337-95FBD3FCC4F5}">
      <dgm:prSet custT="1"/>
      <dgm:spPr/>
      <dgm:t>
        <a:bodyPr/>
        <a:lstStyle/>
        <a:p>
          <a:r>
            <a:rPr lang="en-US" b="0" i="0" dirty="0"/>
            <a:t> Behavioral Therapy</a:t>
          </a:r>
          <a:endParaRPr lang="en-US" sz="1800" dirty="0"/>
        </a:p>
      </dgm:t>
    </dgm:pt>
    <dgm:pt modelId="{B3A76A9A-66BA-0A49-B9E4-4FA551663BF8}" type="parTrans" cxnId="{2EFA09BE-F088-5B4D-A403-46C130775EB1}">
      <dgm:prSet/>
      <dgm:spPr/>
      <dgm:t>
        <a:bodyPr/>
        <a:lstStyle/>
        <a:p>
          <a:endParaRPr lang="en-US"/>
        </a:p>
      </dgm:t>
    </dgm:pt>
    <dgm:pt modelId="{885A2440-6491-7D4A-A37C-A0F1F3A35A7A}" type="sibTrans" cxnId="{2EFA09BE-F088-5B4D-A403-46C130775EB1}">
      <dgm:prSet/>
      <dgm:spPr>
        <a:blipFill>
          <a:blip xmlns:r="http://schemas.openxmlformats.org/officeDocument/2006/relationships" r:embed="rId3"/>
          <a:srcRect/>
          <a:stretch>
            <a:fillRect l="-15000" r="-15000"/>
          </a:stretch>
        </a:blipFill>
      </dgm:spPr>
      <dgm:t>
        <a:bodyPr/>
        <a:lstStyle/>
        <a:p>
          <a:endParaRPr lang="en-US"/>
        </a:p>
      </dgm:t>
    </dgm:pt>
    <dgm:pt modelId="{4861B784-5882-184B-AFB6-6B1A7649C0AF}" type="pres">
      <dgm:prSet presAssocID="{370DCBC8-79BD-8247-91E0-EDA2B1DB53B9}" presName="Name0" presStyleCnt="0">
        <dgm:presLayoutVars>
          <dgm:chMax val="21"/>
          <dgm:chPref val="21"/>
        </dgm:presLayoutVars>
      </dgm:prSet>
      <dgm:spPr/>
    </dgm:pt>
    <dgm:pt modelId="{899AB2DC-0741-0241-A1C0-76818A5D1F76}" type="pres">
      <dgm:prSet presAssocID="{3507A80A-E058-8343-8E53-4D10B465B3EE}" presName="text1" presStyleCnt="0"/>
      <dgm:spPr/>
    </dgm:pt>
    <dgm:pt modelId="{216D8292-0537-A941-9DEA-64939D6593A1}" type="pres">
      <dgm:prSet presAssocID="{3507A80A-E058-8343-8E53-4D10B465B3EE}" presName="textRepeatNode" presStyleLbl="alignNode1" presStyleIdx="0" presStyleCnt="3">
        <dgm:presLayoutVars>
          <dgm:chMax val="0"/>
          <dgm:chPref val="0"/>
          <dgm:bulletEnabled val="1"/>
        </dgm:presLayoutVars>
      </dgm:prSet>
      <dgm:spPr/>
    </dgm:pt>
    <dgm:pt modelId="{352B8E09-64F8-0A42-9C1F-E5C82944E6C2}" type="pres">
      <dgm:prSet presAssocID="{3507A80A-E058-8343-8E53-4D10B465B3EE}" presName="textaccent1" presStyleCnt="0"/>
      <dgm:spPr/>
    </dgm:pt>
    <dgm:pt modelId="{E0A2DE0A-9076-D74C-865D-0ECA5681863A}" type="pres">
      <dgm:prSet presAssocID="{3507A80A-E058-8343-8E53-4D10B465B3EE}" presName="accentRepeatNode" presStyleLbl="solidAlignAcc1" presStyleIdx="0" presStyleCnt="6"/>
      <dgm:spPr/>
    </dgm:pt>
    <dgm:pt modelId="{715E8A57-D6DB-5B4F-A238-3992D6E33ADE}" type="pres">
      <dgm:prSet presAssocID="{43E15190-5A5A-4D42-9A0F-0F963409456F}" presName="image1" presStyleCnt="0"/>
      <dgm:spPr/>
    </dgm:pt>
    <dgm:pt modelId="{8E355F51-6288-6A43-AE80-AB51E99D9E09}" type="pres">
      <dgm:prSet presAssocID="{43E15190-5A5A-4D42-9A0F-0F963409456F}" presName="imageRepeatNode" presStyleLbl="alignAcc1" presStyleIdx="0" presStyleCnt="3" custLinFactNeighborX="433" custLinFactNeighborY="6913"/>
      <dgm:spPr/>
    </dgm:pt>
    <dgm:pt modelId="{C40E2137-A37D-6946-8587-1179FA59A4F6}" type="pres">
      <dgm:prSet presAssocID="{43E15190-5A5A-4D42-9A0F-0F963409456F}" presName="imageaccent1" presStyleCnt="0"/>
      <dgm:spPr/>
    </dgm:pt>
    <dgm:pt modelId="{3CEC4857-7264-5A41-AA60-FB35AB67775B}" type="pres">
      <dgm:prSet presAssocID="{43E15190-5A5A-4D42-9A0F-0F963409456F}" presName="accentRepeatNode" presStyleLbl="solidAlignAcc1" presStyleIdx="1" presStyleCnt="6"/>
      <dgm:spPr/>
    </dgm:pt>
    <dgm:pt modelId="{A1BEBAD1-B055-B54C-95F1-D0D2FC6D17A9}" type="pres">
      <dgm:prSet presAssocID="{0BCBCDE8-2D3A-264C-8D7B-347C57AF65C4}" presName="text2" presStyleCnt="0"/>
      <dgm:spPr/>
    </dgm:pt>
    <dgm:pt modelId="{56126A6F-24C5-7E4A-81A5-795199F9125B}" type="pres">
      <dgm:prSet presAssocID="{0BCBCDE8-2D3A-264C-8D7B-347C57AF65C4}" presName="textRepeatNode" presStyleLbl="alignNode1" presStyleIdx="1" presStyleCnt="3">
        <dgm:presLayoutVars>
          <dgm:chMax val="0"/>
          <dgm:chPref val="0"/>
          <dgm:bulletEnabled val="1"/>
        </dgm:presLayoutVars>
      </dgm:prSet>
      <dgm:spPr/>
    </dgm:pt>
    <dgm:pt modelId="{CCFDB969-B11F-8240-974D-B89CD084A3C9}" type="pres">
      <dgm:prSet presAssocID="{0BCBCDE8-2D3A-264C-8D7B-347C57AF65C4}" presName="textaccent2" presStyleCnt="0"/>
      <dgm:spPr/>
    </dgm:pt>
    <dgm:pt modelId="{CDB5395E-624D-FE4C-83DD-356041104E04}" type="pres">
      <dgm:prSet presAssocID="{0BCBCDE8-2D3A-264C-8D7B-347C57AF65C4}" presName="accentRepeatNode" presStyleLbl="solidAlignAcc1" presStyleIdx="2" presStyleCnt="6"/>
      <dgm:spPr/>
    </dgm:pt>
    <dgm:pt modelId="{AFDF18EF-BA40-1045-871B-1F8FC238643B}" type="pres">
      <dgm:prSet presAssocID="{B85104AF-8EA9-BD41-B56C-14433DB32E02}" presName="image2" presStyleCnt="0"/>
      <dgm:spPr/>
    </dgm:pt>
    <dgm:pt modelId="{4D4095AF-C1A7-5948-824B-0288BC690684}" type="pres">
      <dgm:prSet presAssocID="{B85104AF-8EA9-BD41-B56C-14433DB32E02}" presName="imageRepeatNode" presStyleLbl="alignAcc1" presStyleIdx="1" presStyleCnt="3"/>
      <dgm:spPr/>
    </dgm:pt>
    <dgm:pt modelId="{578C2650-242C-5343-A94A-735DA615B869}" type="pres">
      <dgm:prSet presAssocID="{B85104AF-8EA9-BD41-B56C-14433DB32E02}" presName="imageaccent2" presStyleCnt="0"/>
      <dgm:spPr/>
    </dgm:pt>
    <dgm:pt modelId="{6D145817-6DB7-BA47-B1E3-F5CBFC45F9AB}" type="pres">
      <dgm:prSet presAssocID="{B85104AF-8EA9-BD41-B56C-14433DB32E02}" presName="accentRepeatNode" presStyleLbl="solidAlignAcc1" presStyleIdx="3" presStyleCnt="6"/>
      <dgm:spPr/>
    </dgm:pt>
    <dgm:pt modelId="{6AAB37E6-FAF8-804C-B8D8-093F422C7894}" type="pres">
      <dgm:prSet presAssocID="{3EAB4506-E0FE-6C4F-9337-95FBD3FCC4F5}" presName="text3" presStyleCnt="0"/>
      <dgm:spPr/>
    </dgm:pt>
    <dgm:pt modelId="{FD307979-B583-AE4F-9A6D-FA0B696D6B01}" type="pres">
      <dgm:prSet presAssocID="{3EAB4506-E0FE-6C4F-9337-95FBD3FCC4F5}" presName="textRepeatNode" presStyleLbl="alignNode1" presStyleIdx="2" presStyleCnt="3">
        <dgm:presLayoutVars>
          <dgm:chMax val="0"/>
          <dgm:chPref val="0"/>
          <dgm:bulletEnabled val="1"/>
        </dgm:presLayoutVars>
      </dgm:prSet>
      <dgm:spPr/>
    </dgm:pt>
    <dgm:pt modelId="{85D9ED1F-6008-CC4A-9CBD-E1BDD98ADFFD}" type="pres">
      <dgm:prSet presAssocID="{3EAB4506-E0FE-6C4F-9337-95FBD3FCC4F5}" presName="textaccent3" presStyleCnt="0"/>
      <dgm:spPr/>
    </dgm:pt>
    <dgm:pt modelId="{DC2ABC6F-54AA-E340-8D4F-B92CD2CBA5EE}" type="pres">
      <dgm:prSet presAssocID="{3EAB4506-E0FE-6C4F-9337-95FBD3FCC4F5}" presName="accentRepeatNode" presStyleLbl="solidAlignAcc1" presStyleIdx="4" presStyleCnt="6"/>
      <dgm:spPr/>
    </dgm:pt>
    <dgm:pt modelId="{42E6B705-1AC9-9B4B-A0B3-D046F27085F8}" type="pres">
      <dgm:prSet presAssocID="{885A2440-6491-7D4A-A37C-A0F1F3A35A7A}" presName="image3" presStyleCnt="0"/>
      <dgm:spPr/>
    </dgm:pt>
    <dgm:pt modelId="{A47F3C03-31F2-FD48-BBE7-B6154DCC865C}" type="pres">
      <dgm:prSet presAssocID="{885A2440-6491-7D4A-A37C-A0F1F3A35A7A}" presName="imageRepeatNode" presStyleLbl="alignAcc1" presStyleIdx="2" presStyleCnt="3"/>
      <dgm:spPr/>
    </dgm:pt>
    <dgm:pt modelId="{17E4CACB-1461-894C-8C56-BE37038705C8}" type="pres">
      <dgm:prSet presAssocID="{885A2440-6491-7D4A-A37C-A0F1F3A35A7A}" presName="imageaccent3" presStyleCnt="0"/>
      <dgm:spPr/>
    </dgm:pt>
    <dgm:pt modelId="{550BA4DE-9A2A-D847-9284-3E8368FD8936}" type="pres">
      <dgm:prSet presAssocID="{885A2440-6491-7D4A-A37C-A0F1F3A35A7A}" presName="accentRepeatNode" presStyleLbl="solidAlignAcc1" presStyleIdx="5" presStyleCnt="6"/>
      <dgm:spPr/>
    </dgm:pt>
  </dgm:ptLst>
  <dgm:cxnLst>
    <dgm:cxn modelId="{203FAE0E-1AE5-5548-AA6D-E11C1487A043}" srcId="{370DCBC8-79BD-8247-91E0-EDA2B1DB53B9}" destId="{0BCBCDE8-2D3A-264C-8D7B-347C57AF65C4}" srcOrd="1" destOrd="0" parTransId="{15466D91-672E-2E43-B7F0-B88403377C90}" sibTransId="{B85104AF-8EA9-BD41-B56C-14433DB32E02}"/>
    <dgm:cxn modelId="{E877DF36-8D74-9246-BEBF-44735D6B61E4}" srcId="{370DCBC8-79BD-8247-91E0-EDA2B1DB53B9}" destId="{3507A80A-E058-8343-8E53-4D10B465B3EE}" srcOrd="0" destOrd="0" parTransId="{C81C45B8-1A79-BD43-AA89-681365F99AEB}" sibTransId="{43E15190-5A5A-4D42-9A0F-0F963409456F}"/>
    <dgm:cxn modelId="{7626F736-D659-1046-8621-AD2A7562F7AD}" type="presOf" srcId="{B85104AF-8EA9-BD41-B56C-14433DB32E02}" destId="{4D4095AF-C1A7-5948-824B-0288BC690684}" srcOrd="0" destOrd="0" presId="urn:microsoft.com/office/officeart/2008/layout/HexagonCluster"/>
    <dgm:cxn modelId="{BF9EEE4D-5FB6-5C48-AAAA-490566A4CA0C}" type="presOf" srcId="{43E15190-5A5A-4D42-9A0F-0F963409456F}" destId="{8E355F51-6288-6A43-AE80-AB51E99D9E09}" srcOrd="0" destOrd="0" presId="urn:microsoft.com/office/officeart/2008/layout/HexagonCluster"/>
    <dgm:cxn modelId="{02C1D756-00D6-414B-B7B7-DBD2082A83A4}" type="presOf" srcId="{3507A80A-E058-8343-8E53-4D10B465B3EE}" destId="{216D8292-0537-A941-9DEA-64939D6593A1}" srcOrd="0" destOrd="0" presId="urn:microsoft.com/office/officeart/2008/layout/HexagonCluster"/>
    <dgm:cxn modelId="{9987008C-7EC1-634B-86A1-AF1E72084F12}" type="presOf" srcId="{885A2440-6491-7D4A-A37C-A0F1F3A35A7A}" destId="{A47F3C03-31F2-FD48-BBE7-B6154DCC865C}" srcOrd="0" destOrd="0" presId="urn:microsoft.com/office/officeart/2008/layout/HexagonCluster"/>
    <dgm:cxn modelId="{C03A7D93-53A7-6344-B6B2-04C54E8D6959}" type="presOf" srcId="{370DCBC8-79BD-8247-91E0-EDA2B1DB53B9}" destId="{4861B784-5882-184B-AFB6-6B1A7649C0AF}" srcOrd="0" destOrd="0" presId="urn:microsoft.com/office/officeart/2008/layout/HexagonCluster"/>
    <dgm:cxn modelId="{AF43DDB5-41F0-1A47-A22A-5F630AB508AF}" type="presOf" srcId="{3EAB4506-E0FE-6C4F-9337-95FBD3FCC4F5}" destId="{FD307979-B583-AE4F-9A6D-FA0B696D6B01}" srcOrd="0" destOrd="0" presId="urn:microsoft.com/office/officeart/2008/layout/HexagonCluster"/>
    <dgm:cxn modelId="{2EFA09BE-F088-5B4D-A403-46C130775EB1}" srcId="{370DCBC8-79BD-8247-91E0-EDA2B1DB53B9}" destId="{3EAB4506-E0FE-6C4F-9337-95FBD3FCC4F5}" srcOrd="2" destOrd="0" parTransId="{B3A76A9A-66BA-0A49-B9E4-4FA551663BF8}" sibTransId="{885A2440-6491-7D4A-A37C-A0F1F3A35A7A}"/>
    <dgm:cxn modelId="{2BAA5AF5-4833-4643-8370-91D057B5B929}" type="presOf" srcId="{0BCBCDE8-2D3A-264C-8D7B-347C57AF65C4}" destId="{56126A6F-24C5-7E4A-81A5-795199F9125B}" srcOrd="0" destOrd="0" presId="urn:microsoft.com/office/officeart/2008/layout/HexagonCluster"/>
    <dgm:cxn modelId="{AC593DD3-D001-854D-BE79-7A91E8A211D7}" type="presParOf" srcId="{4861B784-5882-184B-AFB6-6B1A7649C0AF}" destId="{899AB2DC-0741-0241-A1C0-76818A5D1F76}" srcOrd="0" destOrd="0" presId="urn:microsoft.com/office/officeart/2008/layout/HexagonCluster"/>
    <dgm:cxn modelId="{2DA2D846-1BF8-EE41-9620-C16FD1E801AA}" type="presParOf" srcId="{899AB2DC-0741-0241-A1C0-76818A5D1F76}" destId="{216D8292-0537-A941-9DEA-64939D6593A1}" srcOrd="0" destOrd="0" presId="urn:microsoft.com/office/officeart/2008/layout/HexagonCluster"/>
    <dgm:cxn modelId="{E1B683DE-6D50-4B49-8886-72649328693C}" type="presParOf" srcId="{4861B784-5882-184B-AFB6-6B1A7649C0AF}" destId="{352B8E09-64F8-0A42-9C1F-E5C82944E6C2}" srcOrd="1" destOrd="0" presId="urn:microsoft.com/office/officeart/2008/layout/HexagonCluster"/>
    <dgm:cxn modelId="{0B2029EC-7147-5849-A982-EEBECF39F079}" type="presParOf" srcId="{352B8E09-64F8-0A42-9C1F-E5C82944E6C2}" destId="{E0A2DE0A-9076-D74C-865D-0ECA5681863A}" srcOrd="0" destOrd="0" presId="urn:microsoft.com/office/officeart/2008/layout/HexagonCluster"/>
    <dgm:cxn modelId="{53497435-B1BB-6243-9D66-E76DB79DDBA7}" type="presParOf" srcId="{4861B784-5882-184B-AFB6-6B1A7649C0AF}" destId="{715E8A57-D6DB-5B4F-A238-3992D6E33ADE}" srcOrd="2" destOrd="0" presId="urn:microsoft.com/office/officeart/2008/layout/HexagonCluster"/>
    <dgm:cxn modelId="{1E7731DB-CEB8-FC4D-8CC9-F3F2A2A1A8EF}" type="presParOf" srcId="{715E8A57-D6DB-5B4F-A238-3992D6E33ADE}" destId="{8E355F51-6288-6A43-AE80-AB51E99D9E09}" srcOrd="0" destOrd="0" presId="urn:microsoft.com/office/officeart/2008/layout/HexagonCluster"/>
    <dgm:cxn modelId="{CED37A49-5DF2-1746-BA55-695FC5788978}" type="presParOf" srcId="{4861B784-5882-184B-AFB6-6B1A7649C0AF}" destId="{C40E2137-A37D-6946-8587-1179FA59A4F6}" srcOrd="3" destOrd="0" presId="urn:microsoft.com/office/officeart/2008/layout/HexagonCluster"/>
    <dgm:cxn modelId="{6B77AFA8-4BD4-034D-A732-582D4CA8724D}" type="presParOf" srcId="{C40E2137-A37D-6946-8587-1179FA59A4F6}" destId="{3CEC4857-7264-5A41-AA60-FB35AB67775B}" srcOrd="0" destOrd="0" presId="urn:microsoft.com/office/officeart/2008/layout/HexagonCluster"/>
    <dgm:cxn modelId="{7CDEB818-C4E7-6D42-986B-DDDEC24BE50A}" type="presParOf" srcId="{4861B784-5882-184B-AFB6-6B1A7649C0AF}" destId="{A1BEBAD1-B055-B54C-95F1-D0D2FC6D17A9}" srcOrd="4" destOrd="0" presId="urn:microsoft.com/office/officeart/2008/layout/HexagonCluster"/>
    <dgm:cxn modelId="{1C6B7974-CD04-3740-9527-9F28480A0D9A}" type="presParOf" srcId="{A1BEBAD1-B055-B54C-95F1-D0D2FC6D17A9}" destId="{56126A6F-24C5-7E4A-81A5-795199F9125B}" srcOrd="0" destOrd="0" presId="urn:microsoft.com/office/officeart/2008/layout/HexagonCluster"/>
    <dgm:cxn modelId="{5C9C2178-4174-B045-99D3-91FA799EDB0D}" type="presParOf" srcId="{4861B784-5882-184B-AFB6-6B1A7649C0AF}" destId="{CCFDB969-B11F-8240-974D-B89CD084A3C9}" srcOrd="5" destOrd="0" presId="urn:microsoft.com/office/officeart/2008/layout/HexagonCluster"/>
    <dgm:cxn modelId="{47E6D511-4ED0-CC40-800F-6F6CDC42A84E}" type="presParOf" srcId="{CCFDB969-B11F-8240-974D-B89CD084A3C9}" destId="{CDB5395E-624D-FE4C-83DD-356041104E04}" srcOrd="0" destOrd="0" presId="urn:microsoft.com/office/officeart/2008/layout/HexagonCluster"/>
    <dgm:cxn modelId="{CF5F3DDB-0FED-5649-8410-F38E9902E902}" type="presParOf" srcId="{4861B784-5882-184B-AFB6-6B1A7649C0AF}" destId="{AFDF18EF-BA40-1045-871B-1F8FC238643B}" srcOrd="6" destOrd="0" presId="urn:microsoft.com/office/officeart/2008/layout/HexagonCluster"/>
    <dgm:cxn modelId="{5686DF2A-6EDD-0B46-87E4-A4B810EDCED2}" type="presParOf" srcId="{AFDF18EF-BA40-1045-871B-1F8FC238643B}" destId="{4D4095AF-C1A7-5948-824B-0288BC690684}" srcOrd="0" destOrd="0" presId="urn:microsoft.com/office/officeart/2008/layout/HexagonCluster"/>
    <dgm:cxn modelId="{12DDCDF0-8261-AD42-8855-B99919F3140C}" type="presParOf" srcId="{4861B784-5882-184B-AFB6-6B1A7649C0AF}" destId="{578C2650-242C-5343-A94A-735DA615B869}" srcOrd="7" destOrd="0" presId="urn:microsoft.com/office/officeart/2008/layout/HexagonCluster"/>
    <dgm:cxn modelId="{75D93927-43C4-CC43-8C85-3033C435E6D0}" type="presParOf" srcId="{578C2650-242C-5343-A94A-735DA615B869}" destId="{6D145817-6DB7-BA47-B1E3-F5CBFC45F9AB}" srcOrd="0" destOrd="0" presId="urn:microsoft.com/office/officeart/2008/layout/HexagonCluster"/>
    <dgm:cxn modelId="{BBB4D86D-61F0-F647-AB9C-938008128075}" type="presParOf" srcId="{4861B784-5882-184B-AFB6-6B1A7649C0AF}" destId="{6AAB37E6-FAF8-804C-B8D8-093F422C7894}" srcOrd="8" destOrd="0" presId="urn:microsoft.com/office/officeart/2008/layout/HexagonCluster"/>
    <dgm:cxn modelId="{5BE20A87-5BCB-F844-AB54-7B0CBD9BF8A2}" type="presParOf" srcId="{6AAB37E6-FAF8-804C-B8D8-093F422C7894}" destId="{FD307979-B583-AE4F-9A6D-FA0B696D6B01}" srcOrd="0" destOrd="0" presId="urn:microsoft.com/office/officeart/2008/layout/HexagonCluster"/>
    <dgm:cxn modelId="{EE484B0F-3B6F-1F46-8725-6D475BB1630F}" type="presParOf" srcId="{4861B784-5882-184B-AFB6-6B1A7649C0AF}" destId="{85D9ED1F-6008-CC4A-9CBD-E1BDD98ADFFD}" srcOrd="9" destOrd="0" presId="urn:microsoft.com/office/officeart/2008/layout/HexagonCluster"/>
    <dgm:cxn modelId="{E869F47A-827D-C34E-A7C7-AB1E5A4B9E9E}" type="presParOf" srcId="{85D9ED1F-6008-CC4A-9CBD-E1BDD98ADFFD}" destId="{DC2ABC6F-54AA-E340-8D4F-B92CD2CBA5EE}" srcOrd="0" destOrd="0" presId="urn:microsoft.com/office/officeart/2008/layout/HexagonCluster"/>
    <dgm:cxn modelId="{01AA9CEE-73DD-004C-B264-133CD9517871}" type="presParOf" srcId="{4861B784-5882-184B-AFB6-6B1A7649C0AF}" destId="{42E6B705-1AC9-9B4B-A0B3-D046F27085F8}" srcOrd="10" destOrd="0" presId="urn:microsoft.com/office/officeart/2008/layout/HexagonCluster"/>
    <dgm:cxn modelId="{CE2E0DFD-4D8E-9740-A81F-9F3949310155}" type="presParOf" srcId="{42E6B705-1AC9-9B4B-A0B3-D046F27085F8}" destId="{A47F3C03-31F2-FD48-BBE7-B6154DCC865C}" srcOrd="0" destOrd="0" presId="urn:microsoft.com/office/officeart/2008/layout/HexagonCluster"/>
    <dgm:cxn modelId="{0F395A31-5E2A-0B41-8B4C-230C11334BB3}" type="presParOf" srcId="{4861B784-5882-184B-AFB6-6B1A7649C0AF}" destId="{17E4CACB-1461-894C-8C56-BE37038705C8}" srcOrd="11" destOrd="0" presId="urn:microsoft.com/office/officeart/2008/layout/HexagonCluster"/>
    <dgm:cxn modelId="{FDF5BD89-EA95-EB4C-90D7-28DF400BF928}" type="presParOf" srcId="{17E4CACB-1461-894C-8C56-BE37038705C8}" destId="{550BA4DE-9A2A-D847-9284-3E8368FD8936}"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1069D-8E3C-6748-91A2-70D17F3AEFC9}">
      <dsp:nvSpPr>
        <dsp:cNvPr id="0" name=""/>
        <dsp:cNvSpPr/>
      </dsp:nvSpPr>
      <dsp:spPr>
        <a:xfrm rot="10800000">
          <a:off x="1564572" y="1162"/>
          <a:ext cx="5574030" cy="642350"/>
        </a:xfrm>
        <a:prstGeom prst="homePlate">
          <a:avLst/>
        </a:prstGeom>
        <a:gradFill rotWithShape="0">
          <a:gsLst>
            <a:gs pos="28000">
              <a:schemeClr val="accent4">
                <a:hueOff val="0"/>
                <a:satOff val="0"/>
                <a:lumOff val="0"/>
                <a:alphaOff val="0"/>
                <a:tint val="18000"/>
                <a:satMod val="120000"/>
                <a:lumMod val="88000"/>
              </a:schemeClr>
            </a:gs>
            <a:gs pos="100000">
              <a:schemeClr val="accent4">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err="1"/>
            <a:t>Biofourmis</a:t>
          </a:r>
          <a:r>
            <a:rPr lang="en-US" sz="1200" b="1" i="0" kern="1200" dirty="0"/>
            <a:t> - </a:t>
          </a:r>
          <a:r>
            <a:rPr lang="en-US" sz="1200" b="0" i="0" kern="1200" dirty="0"/>
            <a:t>AI for chronic care. FDA cleared. Wearable biosensor with data from millions of patients. Designed to predict and prevent deterioration before it happens.          Total Funding </a:t>
          </a:r>
          <a:r>
            <a:rPr lang="en-US" sz="1200" b="0" i="0" u="sng" kern="1200" dirty="0">
              <a:solidFill>
                <a:srgbClr val="0070C0"/>
              </a:solidFill>
            </a:rPr>
            <a:t>$143.6M</a:t>
          </a:r>
          <a:endParaRPr lang="en-US" sz="1200" u="sng" kern="1200" dirty="0">
            <a:solidFill>
              <a:srgbClr val="0070C0"/>
            </a:solidFill>
          </a:endParaRPr>
        </a:p>
      </dsp:txBody>
      <dsp:txXfrm rot="10800000">
        <a:off x="1725159" y="1162"/>
        <a:ext cx="5413443" cy="642350"/>
      </dsp:txXfrm>
    </dsp:sp>
    <dsp:sp modelId="{351657FA-D284-774A-9EB6-E8C83CBCFB8F}">
      <dsp:nvSpPr>
        <dsp:cNvPr id="0" name=""/>
        <dsp:cNvSpPr/>
      </dsp:nvSpPr>
      <dsp:spPr>
        <a:xfrm>
          <a:off x="1243397" y="1162"/>
          <a:ext cx="642350" cy="642350"/>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82C80F0D-09BB-B446-9B1C-C9FE41F1209A}">
      <dsp:nvSpPr>
        <dsp:cNvPr id="0" name=""/>
        <dsp:cNvSpPr/>
      </dsp:nvSpPr>
      <dsp:spPr>
        <a:xfrm rot="10800000">
          <a:off x="1564572" y="835259"/>
          <a:ext cx="5574030" cy="642350"/>
        </a:xfrm>
        <a:prstGeom prst="homePlate">
          <a:avLst/>
        </a:prstGeom>
        <a:gradFill rotWithShape="0">
          <a:gsLst>
            <a:gs pos="28000">
              <a:schemeClr val="accent4">
                <a:hueOff val="-1378643"/>
                <a:satOff val="7741"/>
                <a:lumOff val="-359"/>
                <a:alphaOff val="0"/>
                <a:tint val="18000"/>
                <a:satMod val="120000"/>
                <a:lumMod val="88000"/>
              </a:schemeClr>
            </a:gs>
            <a:gs pos="100000">
              <a:schemeClr val="accent4">
                <a:hueOff val="-1378643"/>
                <a:satOff val="7741"/>
                <a:lumOff val="-359"/>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err="1"/>
            <a:t>Livongo</a:t>
          </a:r>
          <a:r>
            <a:rPr lang="en-US" sz="1200" b="1" i="0" kern="1200" dirty="0"/>
            <a:t> -</a:t>
          </a:r>
          <a:r>
            <a:rPr lang="en-US" sz="1200" b="0" i="0" kern="1200" dirty="0"/>
            <a:t> Diabetes you receive monitoring devices, unlimited strips and lancets, personalized insights, health coaches you can trust              </a:t>
          </a:r>
          <a:r>
            <a:rPr lang="en-US" sz="1200" kern="1200" dirty="0"/>
            <a:t>Total Funding</a:t>
          </a:r>
          <a:r>
            <a:rPr lang="en-US" sz="1200" u="none" kern="1200" dirty="0"/>
            <a:t> </a:t>
          </a:r>
          <a:r>
            <a:rPr lang="en-US" sz="1200" b="0" u="none" kern="1200" dirty="0">
              <a:hlinkClick xmlns:r="http://schemas.openxmlformats.org/officeDocument/2006/relationships" r:id="rId2"/>
            </a:rPr>
            <a:t>$235M</a:t>
          </a:r>
          <a:endParaRPr lang="en-US" sz="1200" u="none" kern="1200" dirty="0"/>
        </a:p>
      </dsp:txBody>
      <dsp:txXfrm rot="10800000">
        <a:off x="1725159" y="835259"/>
        <a:ext cx="5413443" cy="642350"/>
      </dsp:txXfrm>
    </dsp:sp>
    <dsp:sp modelId="{0639047D-5B9E-2946-8CF7-DAE0E8EF75AE}">
      <dsp:nvSpPr>
        <dsp:cNvPr id="0" name=""/>
        <dsp:cNvSpPr/>
      </dsp:nvSpPr>
      <dsp:spPr>
        <a:xfrm>
          <a:off x="1243397" y="835259"/>
          <a:ext cx="642350" cy="642350"/>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4A132F4E-56B3-824D-8B44-A2E4B981BD21}">
      <dsp:nvSpPr>
        <dsp:cNvPr id="0" name=""/>
        <dsp:cNvSpPr/>
      </dsp:nvSpPr>
      <dsp:spPr>
        <a:xfrm rot="10800000">
          <a:off x="1564572" y="1669356"/>
          <a:ext cx="5574030" cy="642350"/>
        </a:xfrm>
        <a:prstGeom prst="homePlate">
          <a:avLst/>
        </a:prstGeom>
        <a:gradFill rotWithShape="0">
          <a:gsLst>
            <a:gs pos="28000">
              <a:schemeClr val="accent4">
                <a:hueOff val="-2757287"/>
                <a:satOff val="15482"/>
                <a:lumOff val="-719"/>
                <a:alphaOff val="0"/>
                <a:tint val="18000"/>
                <a:satMod val="120000"/>
                <a:lumMod val="88000"/>
              </a:schemeClr>
            </a:gs>
            <a:gs pos="100000">
              <a:schemeClr val="accent4">
                <a:hueOff val="-2757287"/>
                <a:satOff val="15482"/>
                <a:lumOff val="-719"/>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t>My Online Therapy* – UK - </a:t>
          </a:r>
          <a:r>
            <a:rPr lang="en-US" sz="1200" b="0" i="0" kern="1200" dirty="0"/>
            <a:t>Answer questions get connected to the right psychologist - and choose how you get therapy.         Total Funding </a:t>
          </a:r>
          <a:r>
            <a:rPr lang="en-US" sz="1200" b="0" i="0" kern="1200" dirty="0">
              <a:hlinkClick xmlns:r="http://schemas.openxmlformats.org/officeDocument/2006/relationships" r:id="rId4"/>
            </a:rPr>
            <a:t>£4.5M</a:t>
          </a:r>
          <a:r>
            <a:rPr lang="en-US" sz="1200" b="0" i="0" kern="1200" dirty="0"/>
            <a:t> </a:t>
          </a:r>
          <a:endParaRPr lang="en-US" sz="1200" kern="1200" dirty="0"/>
        </a:p>
      </dsp:txBody>
      <dsp:txXfrm rot="10800000">
        <a:off x="1725159" y="1669356"/>
        <a:ext cx="5413443" cy="642350"/>
      </dsp:txXfrm>
    </dsp:sp>
    <dsp:sp modelId="{8C56B65C-6CB1-9E45-8D6B-7B4D563DD459}">
      <dsp:nvSpPr>
        <dsp:cNvPr id="0" name=""/>
        <dsp:cNvSpPr/>
      </dsp:nvSpPr>
      <dsp:spPr>
        <a:xfrm>
          <a:off x="1243397" y="1669356"/>
          <a:ext cx="642350" cy="642350"/>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2E64C8CF-0103-824D-93F0-47A7581E28AF}">
      <dsp:nvSpPr>
        <dsp:cNvPr id="0" name=""/>
        <dsp:cNvSpPr/>
      </dsp:nvSpPr>
      <dsp:spPr>
        <a:xfrm rot="10800000">
          <a:off x="1564572" y="2503453"/>
          <a:ext cx="5574030" cy="642350"/>
        </a:xfrm>
        <a:prstGeom prst="homePlate">
          <a:avLst/>
        </a:prstGeom>
        <a:gradFill rotWithShape="0">
          <a:gsLst>
            <a:gs pos="28000">
              <a:schemeClr val="accent4">
                <a:hueOff val="-4135930"/>
                <a:satOff val="23223"/>
                <a:lumOff val="-1078"/>
                <a:alphaOff val="0"/>
                <a:tint val="18000"/>
                <a:satMod val="120000"/>
                <a:lumMod val="88000"/>
              </a:schemeClr>
            </a:gs>
            <a:gs pos="100000">
              <a:schemeClr val="accent4">
                <a:hueOff val="-4135930"/>
                <a:satOff val="23223"/>
                <a:lumOff val="-107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t>Omada Health - </a:t>
          </a:r>
          <a:r>
            <a:rPr lang="en-US" sz="1200" b="0" i="0" kern="1200" dirty="0"/>
            <a:t>Virtual Care, Diabetes, Musculoskeletal, Hypertension, Behavioral Health.       Total Funding </a:t>
          </a:r>
          <a:r>
            <a:rPr lang="en-US" sz="1200" b="0" i="0" u="sng" kern="1200" dirty="0">
              <a:solidFill>
                <a:srgbClr val="0070C0"/>
              </a:solidFill>
            </a:rPr>
            <a:t>$256.5M</a:t>
          </a:r>
          <a:endParaRPr lang="en-US" sz="1200" u="sng" kern="1200" dirty="0">
            <a:solidFill>
              <a:srgbClr val="0070C0"/>
            </a:solidFill>
          </a:endParaRPr>
        </a:p>
      </dsp:txBody>
      <dsp:txXfrm rot="10800000">
        <a:off x="1725159" y="2503453"/>
        <a:ext cx="5413443" cy="642350"/>
      </dsp:txXfrm>
    </dsp:sp>
    <dsp:sp modelId="{75F9D60F-9542-2F4A-9CAF-12AF8D60FA39}">
      <dsp:nvSpPr>
        <dsp:cNvPr id="0" name=""/>
        <dsp:cNvSpPr/>
      </dsp:nvSpPr>
      <dsp:spPr>
        <a:xfrm>
          <a:off x="1243397" y="2503453"/>
          <a:ext cx="642350" cy="642350"/>
        </a:xfrm>
        <a:prstGeom prst="ellipse">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71F521AB-3202-D747-BD1E-E5322ABF955B}">
      <dsp:nvSpPr>
        <dsp:cNvPr id="0" name=""/>
        <dsp:cNvSpPr/>
      </dsp:nvSpPr>
      <dsp:spPr>
        <a:xfrm rot="10800000">
          <a:off x="1564572" y="3337550"/>
          <a:ext cx="5574030" cy="642350"/>
        </a:xfrm>
        <a:prstGeom prst="homePlate">
          <a:avLst/>
        </a:prstGeom>
        <a:gradFill rotWithShape="0">
          <a:gsLst>
            <a:gs pos="28000">
              <a:schemeClr val="accent4">
                <a:hueOff val="-5514574"/>
                <a:satOff val="30963"/>
                <a:lumOff val="-1437"/>
                <a:alphaOff val="0"/>
                <a:tint val="18000"/>
                <a:satMod val="120000"/>
                <a:lumMod val="88000"/>
              </a:schemeClr>
            </a:gs>
            <a:gs pos="100000">
              <a:schemeClr val="accent4">
                <a:hueOff val="-5514574"/>
                <a:satOff val="30963"/>
                <a:lumOff val="-143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t>Pear</a:t>
          </a:r>
          <a:r>
            <a:rPr lang="en-US" sz="1200" b="0" i="0" kern="1200" dirty="0"/>
            <a:t> – Digital Therapeutics for the treatment of serious disease.</a:t>
          </a:r>
        </a:p>
        <a:p>
          <a:pPr marL="0" lvl="0" indent="0" algn="l" defTabSz="533400">
            <a:lnSpc>
              <a:spcPct val="90000"/>
            </a:lnSpc>
            <a:spcBef>
              <a:spcPct val="0"/>
            </a:spcBef>
            <a:spcAft>
              <a:spcPct val="35000"/>
            </a:spcAft>
            <a:buNone/>
          </a:pPr>
          <a:r>
            <a:rPr lang="en-US" sz="1200" b="0" i="0" kern="1200" dirty="0"/>
            <a:t>Total Funding </a:t>
          </a:r>
          <a:r>
            <a:rPr lang="en-US" sz="1200" b="0" i="0" u="sng" kern="1200" dirty="0">
              <a:solidFill>
                <a:srgbClr val="0070C0"/>
              </a:solidFill>
            </a:rPr>
            <a:t>$332.2M</a:t>
          </a:r>
          <a:endParaRPr lang="en-US" sz="1200" u="sng" kern="1200" dirty="0">
            <a:solidFill>
              <a:srgbClr val="0070C0"/>
            </a:solidFill>
          </a:endParaRPr>
        </a:p>
      </dsp:txBody>
      <dsp:txXfrm rot="10800000">
        <a:off x="1725159" y="3337550"/>
        <a:ext cx="5413443" cy="642350"/>
      </dsp:txXfrm>
    </dsp:sp>
    <dsp:sp modelId="{236338FF-BE10-AA4D-BF63-A728C119BD8A}">
      <dsp:nvSpPr>
        <dsp:cNvPr id="0" name=""/>
        <dsp:cNvSpPr/>
      </dsp:nvSpPr>
      <dsp:spPr>
        <a:xfrm>
          <a:off x="1243397" y="3337550"/>
          <a:ext cx="642350" cy="642350"/>
        </a:xfrm>
        <a:prstGeom prst="ellipse">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759560F9-DEA0-4340-ACDF-8B237E071030}">
      <dsp:nvSpPr>
        <dsp:cNvPr id="0" name=""/>
        <dsp:cNvSpPr/>
      </dsp:nvSpPr>
      <dsp:spPr>
        <a:xfrm rot="10800000">
          <a:off x="1564572" y="4171647"/>
          <a:ext cx="5574030" cy="642350"/>
        </a:xfrm>
        <a:prstGeom prst="homePlate">
          <a:avLst/>
        </a:prstGeom>
        <a:gradFill rotWithShape="0">
          <a:gsLst>
            <a:gs pos="28000">
              <a:schemeClr val="accent4">
                <a:hueOff val="-6893216"/>
                <a:satOff val="38704"/>
                <a:lumOff val="-1797"/>
                <a:alphaOff val="0"/>
                <a:tint val="18000"/>
                <a:satMod val="120000"/>
                <a:lumMod val="88000"/>
              </a:schemeClr>
            </a:gs>
            <a:gs pos="100000">
              <a:schemeClr val="accent4">
                <a:hueOff val="-6893216"/>
                <a:satOff val="38704"/>
                <a:lumOff val="-179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t>Solera</a:t>
          </a:r>
          <a:r>
            <a:rPr lang="en-US" sz="1200" b="0" i="0" kern="1200" dirty="0"/>
            <a:t> - Happy and Healthy Employees - manage a health vertical and not one vendor per class.      </a:t>
          </a:r>
          <a:r>
            <a:rPr lang="en-US" sz="1200" kern="1200" dirty="0"/>
            <a:t>Total Funding </a:t>
          </a:r>
          <a:r>
            <a:rPr lang="en-US" sz="1200" b="0" kern="1200" dirty="0">
              <a:hlinkClick xmlns:r="http://schemas.openxmlformats.org/officeDocument/2006/relationships" r:id="rId8"/>
            </a:rPr>
            <a:t>$72.3M</a:t>
          </a:r>
          <a:endParaRPr lang="en-US" sz="1200" kern="1200" dirty="0"/>
        </a:p>
      </dsp:txBody>
      <dsp:txXfrm rot="10800000">
        <a:off x="1725159" y="4171647"/>
        <a:ext cx="5413443" cy="642350"/>
      </dsp:txXfrm>
    </dsp:sp>
    <dsp:sp modelId="{A7B2D01C-F247-5F41-8838-B203E94DA18C}">
      <dsp:nvSpPr>
        <dsp:cNvPr id="0" name=""/>
        <dsp:cNvSpPr/>
      </dsp:nvSpPr>
      <dsp:spPr>
        <a:xfrm>
          <a:off x="1243397" y="4171647"/>
          <a:ext cx="642350" cy="642350"/>
        </a:xfrm>
        <a:prstGeom prst="ellipse">
          <a:avLst/>
        </a:prstGeom>
        <a:blipFill>
          <a:blip xmlns:r="http://schemas.openxmlformats.org/officeDocument/2006/relationships" r:embed="rId9"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C900523A-3E92-4F4C-94CD-228D04E62F29}">
      <dsp:nvSpPr>
        <dsp:cNvPr id="0" name=""/>
        <dsp:cNvSpPr/>
      </dsp:nvSpPr>
      <dsp:spPr>
        <a:xfrm rot="10800000">
          <a:off x="1576751" y="5005744"/>
          <a:ext cx="5574030" cy="642350"/>
        </a:xfrm>
        <a:prstGeom prst="homePlate">
          <a:avLst/>
        </a:prstGeom>
        <a:gradFill rotWithShape="0">
          <a:gsLst>
            <a:gs pos="28000">
              <a:schemeClr val="accent4">
                <a:hueOff val="-8271860"/>
                <a:satOff val="46445"/>
                <a:lumOff val="-2156"/>
                <a:alphaOff val="0"/>
                <a:tint val="18000"/>
                <a:satMod val="120000"/>
                <a:lumMod val="88000"/>
              </a:schemeClr>
            </a:gs>
            <a:gs pos="100000">
              <a:schemeClr val="accent4">
                <a:hueOff val="-8271860"/>
                <a:satOff val="46445"/>
                <a:lumOff val="-2156"/>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9"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err="1"/>
            <a:t>Welldoc</a:t>
          </a:r>
          <a:r>
            <a:rPr lang="en-US" sz="1200" b="1" i="0" kern="1200" dirty="0"/>
            <a:t> -</a:t>
          </a:r>
          <a:r>
            <a:rPr lang="en-US" sz="1200" b="0" i="0" kern="1200" dirty="0"/>
            <a:t> Expands Chronic Condition Platform to Include Behavioral Health.        </a:t>
          </a:r>
          <a:r>
            <a:rPr lang="en-US" sz="1200" kern="1200" dirty="0"/>
            <a:t>Total Funding </a:t>
          </a:r>
          <a:r>
            <a:rPr lang="en-US" sz="1200" b="0" kern="1200" dirty="0">
              <a:hlinkClick xmlns:r="http://schemas.openxmlformats.org/officeDocument/2006/relationships" r:id="rId10"/>
            </a:rPr>
            <a:t>$55.2M</a:t>
          </a:r>
          <a:r>
            <a:rPr lang="en-US" sz="1200" b="0" kern="1200" dirty="0"/>
            <a:t>  </a:t>
          </a:r>
          <a:endParaRPr lang="en-US" sz="1200" kern="1200" dirty="0"/>
        </a:p>
      </dsp:txBody>
      <dsp:txXfrm rot="10800000">
        <a:off x="1737338" y="5005744"/>
        <a:ext cx="5413443" cy="642350"/>
      </dsp:txXfrm>
    </dsp:sp>
    <dsp:sp modelId="{583317E4-5398-6142-8DA8-B91A3BF7DA09}">
      <dsp:nvSpPr>
        <dsp:cNvPr id="0" name=""/>
        <dsp:cNvSpPr/>
      </dsp:nvSpPr>
      <dsp:spPr>
        <a:xfrm>
          <a:off x="1231218" y="5004504"/>
          <a:ext cx="691066" cy="642350"/>
        </a:xfrm>
        <a:prstGeom prst="ellipse">
          <a:avLst/>
        </a:prstGeom>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D8292-0537-A941-9DEA-64939D6593A1}">
      <dsp:nvSpPr>
        <dsp:cNvPr id="0" name=""/>
        <dsp:cNvSpPr/>
      </dsp:nvSpPr>
      <dsp:spPr>
        <a:xfrm>
          <a:off x="2612539" y="3000364"/>
          <a:ext cx="2119354" cy="1827253"/>
        </a:xfrm>
        <a:prstGeom prst="hexagon">
          <a:avLst>
            <a:gd name="adj" fmla="val 25000"/>
            <a:gd name="vf" fmla="val 115470"/>
          </a:avLst>
        </a:prstGeom>
        <a:gradFill rotWithShape="0">
          <a:gsLst>
            <a:gs pos="28000">
              <a:schemeClr val="accent5">
                <a:hueOff val="0"/>
                <a:satOff val="0"/>
                <a:lumOff val="0"/>
                <a:alphaOff val="0"/>
                <a:tint val="18000"/>
                <a:satMod val="120000"/>
                <a:lumMod val="88000"/>
              </a:schemeClr>
            </a:gs>
            <a:gs pos="100000">
              <a:schemeClr val="accent5">
                <a:hueOff val="0"/>
                <a:satOff val="0"/>
                <a:lumOff val="0"/>
                <a:alphaOff val="0"/>
                <a:tint val="40000"/>
                <a:satMod val="100000"/>
                <a:lumMod val="78000"/>
              </a:schemeClr>
            </a:gs>
          </a:gsLst>
          <a:lin ang="5400000" scaled="0"/>
        </a:gradFill>
        <a:ln w="9525" cap="flat" cmpd="sng" algn="ctr">
          <a:solidFill>
            <a:schemeClr val="accent5">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b="1" i="0" kern="1200" dirty="0"/>
            <a:t>Non-invasive  Individualized  Pain Freedom</a:t>
          </a:r>
          <a:endParaRPr lang="en-US" sz="1700" kern="1200" dirty="0"/>
        </a:p>
      </dsp:txBody>
      <dsp:txXfrm>
        <a:off x="2941423" y="3283919"/>
        <a:ext cx="1461586" cy="1260143"/>
      </dsp:txXfrm>
    </dsp:sp>
    <dsp:sp modelId="{E0A2DE0A-9076-D74C-865D-0ECA5681863A}">
      <dsp:nvSpPr>
        <dsp:cNvPr id="0" name=""/>
        <dsp:cNvSpPr/>
      </dsp:nvSpPr>
      <dsp:spPr>
        <a:xfrm>
          <a:off x="2667597" y="3807059"/>
          <a:ext cx="248137" cy="21386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355F51-6288-6A43-AE80-AB51E99D9E09}">
      <dsp:nvSpPr>
        <dsp:cNvPr id="0" name=""/>
        <dsp:cNvSpPr/>
      </dsp:nvSpPr>
      <dsp:spPr>
        <a:xfrm>
          <a:off x="810083" y="2145227"/>
          <a:ext cx="2119354" cy="1827253"/>
        </a:xfrm>
        <a:prstGeom prst="hexagon">
          <a:avLst>
            <a:gd name="adj" fmla="val 25000"/>
            <a:gd name="vf" fmla="val 115470"/>
          </a:avLst>
        </a:prstGeom>
        <a:blipFill>
          <a:blip xmlns:r="http://schemas.openxmlformats.org/officeDocument/2006/relationships" r:embed="rId1"/>
          <a:srcRect/>
          <a:stretch>
            <a:fillRect l="-33000" r="-33000"/>
          </a:stretch>
        </a:blip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EC4857-7264-5A41-AA60-FB35AB67775B}">
      <dsp:nvSpPr>
        <dsp:cNvPr id="0" name=""/>
        <dsp:cNvSpPr/>
      </dsp:nvSpPr>
      <dsp:spPr>
        <a:xfrm>
          <a:off x="2243726" y="3604782"/>
          <a:ext cx="248137" cy="21386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206245"/>
              <a:satOff val="-2403"/>
              <a:lumOff val="-432"/>
              <a:alphaOff val="0"/>
            </a:schemeClr>
          </a:solidFill>
          <a:prstDash val="solid"/>
        </a:ln>
        <a:effectLst/>
      </dsp:spPr>
      <dsp:style>
        <a:lnRef idx="1">
          <a:scrgbClr r="0" g="0" b="0"/>
        </a:lnRef>
        <a:fillRef idx="1">
          <a:scrgbClr r="0" g="0" b="0"/>
        </a:fillRef>
        <a:effectRef idx="0">
          <a:scrgbClr r="0" g="0" b="0"/>
        </a:effectRef>
        <a:fontRef idx="minor"/>
      </dsp:style>
    </dsp:sp>
    <dsp:sp modelId="{56126A6F-24C5-7E4A-81A5-795199F9125B}">
      <dsp:nvSpPr>
        <dsp:cNvPr id="0" name=""/>
        <dsp:cNvSpPr/>
      </dsp:nvSpPr>
      <dsp:spPr>
        <a:xfrm>
          <a:off x="4418139" y="1997185"/>
          <a:ext cx="2119354" cy="1827253"/>
        </a:xfrm>
        <a:prstGeom prst="hexagon">
          <a:avLst>
            <a:gd name="adj" fmla="val 25000"/>
            <a:gd name="vf" fmla="val 115470"/>
          </a:avLst>
        </a:prstGeom>
        <a:gradFill rotWithShape="0">
          <a:gsLst>
            <a:gs pos="28000">
              <a:schemeClr val="accent5">
                <a:hueOff val="-515611"/>
                <a:satOff val="-6008"/>
                <a:lumOff val="-1079"/>
                <a:alphaOff val="0"/>
                <a:tint val="18000"/>
                <a:satMod val="120000"/>
                <a:lumMod val="88000"/>
              </a:schemeClr>
            </a:gs>
            <a:gs pos="100000">
              <a:schemeClr val="accent5">
                <a:hueOff val="-515611"/>
                <a:satOff val="-6008"/>
                <a:lumOff val="-1079"/>
                <a:alphaOff val="0"/>
                <a:tint val="40000"/>
                <a:satMod val="100000"/>
                <a:lumMod val="78000"/>
              </a:schemeClr>
            </a:gs>
          </a:gsLst>
          <a:lin ang="5400000" scaled="0"/>
        </a:gradFill>
        <a:ln w="9525" cap="flat" cmpd="sng" algn="ctr">
          <a:solidFill>
            <a:schemeClr val="accent5">
              <a:hueOff val="-515611"/>
              <a:satOff val="-6008"/>
              <a:lumOff val="-1079"/>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Peripheral Neuromodulation</a:t>
          </a:r>
          <a:endParaRPr lang="en-US" sz="1800" kern="1200" dirty="0"/>
        </a:p>
      </dsp:txBody>
      <dsp:txXfrm>
        <a:off x="4747023" y="2280740"/>
        <a:ext cx="1461586" cy="1260143"/>
      </dsp:txXfrm>
    </dsp:sp>
    <dsp:sp modelId="{CDB5395E-624D-FE4C-83DD-356041104E04}">
      <dsp:nvSpPr>
        <dsp:cNvPr id="0" name=""/>
        <dsp:cNvSpPr/>
      </dsp:nvSpPr>
      <dsp:spPr>
        <a:xfrm>
          <a:off x="5866993" y="3581127"/>
          <a:ext cx="248137" cy="21386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412489"/>
              <a:satOff val="-4807"/>
              <a:lumOff val="-863"/>
              <a:alphaOff val="0"/>
            </a:schemeClr>
          </a:solidFill>
          <a:prstDash val="solid"/>
        </a:ln>
        <a:effectLst/>
      </dsp:spPr>
      <dsp:style>
        <a:lnRef idx="1">
          <a:scrgbClr r="0" g="0" b="0"/>
        </a:lnRef>
        <a:fillRef idx="1">
          <a:scrgbClr r="0" g="0" b="0"/>
        </a:fillRef>
        <a:effectRef idx="0">
          <a:scrgbClr r="0" g="0" b="0"/>
        </a:effectRef>
        <a:fontRef idx="minor"/>
      </dsp:style>
    </dsp:sp>
    <dsp:sp modelId="{4D4095AF-C1A7-5948-824B-0288BC690684}">
      <dsp:nvSpPr>
        <dsp:cNvPr id="0" name=""/>
        <dsp:cNvSpPr/>
      </dsp:nvSpPr>
      <dsp:spPr>
        <a:xfrm>
          <a:off x="6223739" y="3000364"/>
          <a:ext cx="2119354" cy="182725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9525" cap="flat" cmpd="sng" algn="ctr">
          <a:solidFill>
            <a:schemeClr val="accent5">
              <a:hueOff val="-515611"/>
              <a:satOff val="-6008"/>
              <a:lumOff val="-1079"/>
              <a:alphaOff val="0"/>
            </a:schemeClr>
          </a:solidFill>
          <a:prstDash val="solid"/>
        </a:ln>
        <a:effectLst/>
      </dsp:spPr>
      <dsp:style>
        <a:lnRef idx="1">
          <a:scrgbClr r="0" g="0" b="0"/>
        </a:lnRef>
        <a:fillRef idx="1">
          <a:scrgbClr r="0" g="0" b="0"/>
        </a:fillRef>
        <a:effectRef idx="0">
          <a:scrgbClr r="0" g="0" b="0"/>
        </a:effectRef>
        <a:fontRef idx="minor"/>
      </dsp:style>
    </dsp:sp>
    <dsp:sp modelId="{6D145817-6DB7-BA47-B1E3-F5CBFC45F9AB}">
      <dsp:nvSpPr>
        <dsp:cNvPr id="0" name=""/>
        <dsp:cNvSpPr/>
      </dsp:nvSpPr>
      <dsp:spPr>
        <a:xfrm>
          <a:off x="6278797" y="3807059"/>
          <a:ext cx="248137" cy="21386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618734"/>
              <a:satOff val="-7210"/>
              <a:lumOff val="-1295"/>
              <a:alphaOff val="0"/>
            </a:schemeClr>
          </a:solidFill>
          <a:prstDash val="solid"/>
        </a:ln>
        <a:effectLst/>
      </dsp:spPr>
      <dsp:style>
        <a:lnRef idx="1">
          <a:scrgbClr r="0" g="0" b="0"/>
        </a:lnRef>
        <a:fillRef idx="1">
          <a:scrgbClr r="0" g="0" b="0"/>
        </a:fillRef>
        <a:effectRef idx="0">
          <a:scrgbClr r="0" g="0" b="0"/>
        </a:effectRef>
        <a:fontRef idx="minor"/>
      </dsp:style>
    </dsp:sp>
    <dsp:sp modelId="{FD307979-B583-AE4F-9A6D-FA0B696D6B01}">
      <dsp:nvSpPr>
        <dsp:cNvPr id="0" name=""/>
        <dsp:cNvSpPr/>
      </dsp:nvSpPr>
      <dsp:spPr>
        <a:xfrm>
          <a:off x="2612539" y="998351"/>
          <a:ext cx="2119354" cy="1827253"/>
        </a:xfrm>
        <a:prstGeom prst="hexagon">
          <a:avLst>
            <a:gd name="adj" fmla="val 25000"/>
            <a:gd name="vf" fmla="val 115470"/>
          </a:avLst>
        </a:prstGeom>
        <a:gradFill rotWithShape="0">
          <a:gsLst>
            <a:gs pos="28000">
              <a:schemeClr val="accent5">
                <a:hueOff val="-1031223"/>
                <a:satOff val="-12017"/>
                <a:lumOff val="-2158"/>
                <a:alphaOff val="0"/>
                <a:tint val="18000"/>
                <a:satMod val="120000"/>
                <a:lumMod val="88000"/>
              </a:schemeClr>
            </a:gs>
            <a:gs pos="100000">
              <a:schemeClr val="accent5">
                <a:hueOff val="-1031223"/>
                <a:satOff val="-12017"/>
                <a:lumOff val="-2158"/>
                <a:alphaOff val="0"/>
                <a:tint val="40000"/>
                <a:satMod val="100000"/>
                <a:lumMod val="78000"/>
              </a:schemeClr>
            </a:gs>
          </a:gsLst>
          <a:lin ang="5400000" scaled="0"/>
        </a:gradFill>
        <a:ln w="9525" cap="flat" cmpd="sng" algn="ctr">
          <a:solidFill>
            <a:schemeClr val="accent5">
              <a:hueOff val="-1031223"/>
              <a:satOff val="-12017"/>
              <a:lumOff val="-2158"/>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pPr>
          <a:r>
            <a:rPr lang="en-US" b="0" i="0" kern="1200" dirty="0"/>
            <a:t> Behavioral Therapy</a:t>
          </a:r>
          <a:endParaRPr lang="en-US" sz="1800" kern="1200" dirty="0"/>
        </a:p>
      </dsp:txBody>
      <dsp:txXfrm>
        <a:off x="2941423" y="1281906"/>
        <a:ext cx="1461586" cy="1260143"/>
      </dsp:txXfrm>
    </dsp:sp>
    <dsp:sp modelId="{DC2ABC6F-54AA-E340-8D4F-B92CD2CBA5EE}">
      <dsp:nvSpPr>
        <dsp:cNvPr id="0" name=""/>
        <dsp:cNvSpPr/>
      </dsp:nvSpPr>
      <dsp:spPr>
        <a:xfrm>
          <a:off x="4049326" y="1037937"/>
          <a:ext cx="248137" cy="21386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824978"/>
              <a:satOff val="-9614"/>
              <a:lumOff val="-1726"/>
              <a:alphaOff val="0"/>
            </a:schemeClr>
          </a:solidFill>
          <a:prstDash val="solid"/>
        </a:ln>
        <a:effectLst/>
      </dsp:spPr>
      <dsp:style>
        <a:lnRef idx="1">
          <a:scrgbClr r="0" g="0" b="0"/>
        </a:lnRef>
        <a:fillRef idx="1">
          <a:scrgbClr r="0" g="0" b="0"/>
        </a:fillRef>
        <a:effectRef idx="0">
          <a:scrgbClr r="0" g="0" b="0"/>
        </a:effectRef>
        <a:fontRef idx="minor"/>
      </dsp:style>
    </dsp:sp>
    <dsp:sp modelId="{A47F3C03-31F2-FD48-BBE7-B6154DCC865C}">
      <dsp:nvSpPr>
        <dsp:cNvPr id="0" name=""/>
        <dsp:cNvSpPr/>
      </dsp:nvSpPr>
      <dsp:spPr>
        <a:xfrm>
          <a:off x="4418139" y="0"/>
          <a:ext cx="2119354" cy="1827253"/>
        </a:xfrm>
        <a:prstGeom prst="hexagon">
          <a:avLst>
            <a:gd name="adj" fmla="val 25000"/>
            <a:gd name="vf" fmla="val 115470"/>
          </a:avLst>
        </a:prstGeom>
        <a:blipFill>
          <a:blip xmlns:r="http://schemas.openxmlformats.org/officeDocument/2006/relationships" r:embed="rId3"/>
          <a:srcRect/>
          <a:stretch>
            <a:fillRect l="-15000" r="-15000"/>
          </a:stretch>
        </a:blipFill>
        <a:ln w="9525" cap="flat" cmpd="sng" algn="ctr">
          <a:solidFill>
            <a:schemeClr val="accent5">
              <a:hueOff val="-1031223"/>
              <a:satOff val="-12017"/>
              <a:lumOff val="-2158"/>
              <a:alphaOff val="0"/>
            </a:schemeClr>
          </a:solidFill>
          <a:prstDash val="solid"/>
        </a:ln>
        <a:effectLst/>
      </dsp:spPr>
      <dsp:style>
        <a:lnRef idx="1">
          <a:scrgbClr r="0" g="0" b="0"/>
        </a:lnRef>
        <a:fillRef idx="1">
          <a:scrgbClr r="0" g="0" b="0"/>
        </a:fillRef>
        <a:effectRef idx="0">
          <a:scrgbClr r="0" g="0" b="0"/>
        </a:effectRef>
        <a:fontRef idx="minor"/>
      </dsp:style>
    </dsp:sp>
    <dsp:sp modelId="{550BA4DE-9A2A-D847-9284-3E8368FD8936}">
      <dsp:nvSpPr>
        <dsp:cNvPr id="0" name=""/>
        <dsp:cNvSpPr/>
      </dsp:nvSpPr>
      <dsp:spPr>
        <a:xfrm>
          <a:off x="4480739" y="802350"/>
          <a:ext cx="248137" cy="21386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1031223"/>
              <a:satOff val="-12017"/>
              <a:lumOff val="-215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419F5-C9C9-DA43-9D90-86AAD1FD08E0}" type="datetimeFigureOut">
              <a:rPr lang="en-US" smtClean="0"/>
              <a:t>6/19/21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479E0-AEA4-8F43-B0A0-1762A8638F0A}" type="slidenum">
              <a:rPr lang="en-US" smtClean="0"/>
              <a:t>‹#›</a:t>
            </a:fld>
            <a:endParaRPr lang="en-US"/>
          </a:p>
        </p:txBody>
      </p:sp>
    </p:spTree>
    <p:extLst>
      <p:ext uri="{BB962C8B-B14F-4D97-AF65-F5344CB8AC3E}">
        <p14:creationId xmlns:p14="http://schemas.microsoft.com/office/powerpoint/2010/main" val="330321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985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90301C-6A88-45BB-BA03-6D6ADAEA0390}" type="datetimeFigureOut">
              <a:rPr lang="en-US" smtClean="0"/>
              <a:t>6/19/21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949F9-ED77-4AF7-B8E6-01DDDC8576CF}"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0301C-6A88-45BB-BA03-6D6ADAEA0390}" type="datetimeFigureOut">
              <a:rPr lang="en-US" smtClean="0"/>
              <a:t>6/19/21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949F9-ED77-4AF7-B8E6-01DDDC8576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90301C-6A88-45BB-BA03-6D6ADAEA0390}" type="datetimeFigureOut">
              <a:rPr lang="en-US" smtClean="0"/>
              <a:t>6/19/21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949F9-ED77-4AF7-B8E6-01DDDC8576C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a:t>
            </a:fld>
            <a:endParaRPr lang="es-ES"/>
          </a:p>
        </p:txBody>
      </p:sp>
    </p:spTree>
    <p:extLst>
      <p:ext uri="{BB962C8B-B14F-4D97-AF65-F5344CB8AC3E}">
        <p14:creationId xmlns:p14="http://schemas.microsoft.com/office/powerpoint/2010/main" val="142219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90301C-6A88-45BB-BA03-6D6ADAEA0390}" type="datetimeFigureOut">
              <a:rPr lang="en-US" smtClean="0"/>
              <a:t>6/19/21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949F9-ED77-4AF7-B8E6-01DDDC8576CF}"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90301C-6A88-45BB-BA03-6D6ADAEA0390}" type="datetimeFigureOut">
              <a:rPr lang="en-US" smtClean="0"/>
              <a:t>6/19/21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949F9-ED77-4AF7-B8E6-01DDDC8576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90301C-6A88-45BB-BA03-6D6ADAEA0390}" type="datetimeFigureOut">
              <a:rPr lang="en-US" smtClean="0"/>
              <a:t>6/19/21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949F9-ED77-4AF7-B8E6-01DDDC8576CF}"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90301C-6A88-45BB-BA03-6D6ADAEA0390}" type="datetimeFigureOut">
              <a:rPr lang="en-US" smtClean="0"/>
              <a:t>6/19/21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949F9-ED77-4AF7-B8E6-01DDDC8576C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90301C-6A88-45BB-BA03-6D6ADAEA0390}" type="datetimeFigureOut">
              <a:rPr lang="en-US" smtClean="0"/>
              <a:t>6/19/21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949F9-ED77-4AF7-B8E6-01DDDC8576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0301C-6A88-45BB-BA03-6D6ADAEA0390}" type="datetimeFigureOut">
              <a:rPr lang="en-US" smtClean="0"/>
              <a:t>6/19/21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949F9-ED77-4AF7-B8E6-01DDDC8576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0301C-6A88-45BB-BA03-6D6ADAEA0390}" type="datetimeFigureOut">
              <a:rPr lang="en-US" smtClean="0"/>
              <a:t>6/19/21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949F9-ED77-4AF7-B8E6-01DDDC8576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0301C-6A88-45BB-BA03-6D6ADAEA0390}" type="datetimeFigureOut">
              <a:rPr lang="en-US" smtClean="0"/>
              <a:t>6/19/21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949F9-ED77-4AF7-B8E6-01DDDC8576CF}"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90301C-6A88-45BB-BA03-6D6ADAEA0390}" type="datetimeFigureOut">
              <a:rPr lang="en-US" smtClean="0"/>
              <a:t>6/19/21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37949F9-ED77-4AF7-B8E6-01DDDC8576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linkedin.com/search/results/all/?keywords=Transformative%20Technology%20Community%20(%22TTC%22)&amp;lipi=urn%3Ali%3Apage%3Ad_flagship3_profile_view_base%3BwLXYn2rpQdGdFF3L5dTcug%3D%3D&amp;licu=urn%3Ali%3Acontrol%3Ad_flagship3_profile_view_base-background_details_company" TargetMode="Externa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1.gif"/><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tiff"/><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76700"/>
            <a:ext cx="7175351" cy="1295400"/>
          </a:xfrm>
        </p:spPr>
        <p:txBody>
          <a:bodyPr/>
          <a:lstStyle/>
          <a:p>
            <a:pPr marL="182880" indent="0" algn="ctr">
              <a:buNone/>
            </a:pPr>
            <a:r>
              <a:rPr lang="en-US" sz="2400" dirty="0">
                <a:effectLst>
                  <a:reflection blurRad="6350" endPos="0" dir="5400000" sy="-100000" algn="bl" rotWithShape="0"/>
                </a:effectLst>
              </a:rPr>
              <a:t>Dr</a:t>
            </a:r>
            <a:r>
              <a:rPr lang="en-US" sz="2400" dirty="0"/>
              <a:t>. </a:t>
            </a:r>
            <a:r>
              <a:rPr lang="en-US" sz="2400" dirty="0">
                <a:effectLst>
                  <a:reflection blurRad="6350" endPos="0" dir="5400000" sy="-100000" algn="bl" rotWithShape="0"/>
                </a:effectLst>
              </a:rPr>
              <a:t>Mohan</a:t>
            </a:r>
            <a:r>
              <a:rPr lang="en-US" sz="2400" dirty="0"/>
              <a:t> </a:t>
            </a:r>
            <a:r>
              <a:rPr lang="en-US" sz="2400" dirty="0">
                <a:effectLst>
                  <a:reflection blurRad="6350" endPos="0" dir="5400000" sy="-100000" algn="bl" rotWithShape="0"/>
                </a:effectLst>
              </a:rPr>
              <a:t>Venkataramana (President)</a:t>
            </a:r>
            <a:br>
              <a:rPr lang="en-US" sz="2400" dirty="0">
                <a:effectLst>
                  <a:reflection blurRad="6350" endPos="0" dir="5400000" sy="-100000" algn="bl" rotWithShape="0"/>
                </a:effectLst>
              </a:rPr>
            </a:br>
            <a:br>
              <a:rPr lang="en-US" sz="2400" dirty="0">
                <a:effectLst>
                  <a:reflection blurRad="6350" endPos="0" dir="5400000" sy="-100000" algn="bl" rotWithShape="0"/>
                </a:effectLst>
              </a:rPr>
            </a:br>
            <a:r>
              <a:rPr lang="en-US" sz="2400" dirty="0">
                <a:effectLst>
                  <a:reflection blurRad="6350" endPos="0" dir="5400000" sy="-100000" algn="bl" rotWithShape="0"/>
                </a:effectLst>
              </a:rPr>
              <a:t>Dr. </a:t>
            </a:r>
            <a:r>
              <a:rPr lang="en-US" sz="2400" dirty="0" err="1">
                <a:effectLst>
                  <a:reflection blurRad="6350" endPos="0" dir="5400000" sy="-100000" algn="bl" rotWithShape="0"/>
                </a:effectLst>
              </a:rPr>
              <a:t>Jur</a:t>
            </a:r>
            <a:r>
              <a:rPr lang="en-US" sz="2400" dirty="0">
                <a:effectLst>
                  <a:reflection blurRad="6350" endPos="0" dir="5400000" sy="-100000" algn="bl" rotWithShape="0"/>
                </a:effectLst>
              </a:rPr>
              <a:t>. Marc </a:t>
            </a:r>
            <a:r>
              <a:rPr lang="en-US" sz="2400" dirty="0" err="1">
                <a:effectLst>
                  <a:reflection blurRad="6350" endPos="0" dir="5400000" sy="-100000" algn="bl" rotWithShape="0"/>
                </a:effectLst>
              </a:rPr>
              <a:t>Mathys</a:t>
            </a:r>
            <a:r>
              <a:rPr lang="en-US" sz="2400" dirty="0">
                <a:effectLst>
                  <a:reflection blurRad="6350" endPos="0" dir="5400000" sy="-100000" algn="bl" rotWithShape="0"/>
                </a:effectLst>
              </a:rPr>
              <a:t> (CEO)</a:t>
            </a:r>
            <a:br>
              <a:rPr lang="en-US" sz="1800" dirty="0"/>
            </a:br>
            <a:br>
              <a:rPr lang="en-US" sz="1800" dirty="0"/>
            </a:br>
            <a:br>
              <a:rPr lang="en-US" sz="2400" dirty="0">
                <a:solidFill>
                  <a:schemeClr val="tx1">
                    <a:lumMod val="65000"/>
                    <a:lumOff val="35000"/>
                  </a:schemeClr>
                </a:solidFill>
              </a:rPr>
            </a:br>
            <a:br>
              <a:rPr lang="en-US" sz="2400" dirty="0">
                <a:solidFill>
                  <a:schemeClr val="tx1">
                    <a:lumMod val="65000"/>
                    <a:lumOff val="35000"/>
                  </a:schemeClr>
                </a:solidFill>
              </a:rPr>
            </a:br>
            <a:endParaRPr lang="en-US" sz="2400" dirty="0">
              <a:solidFill>
                <a:schemeClr val="tx1">
                  <a:lumMod val="65000"/>
                  <a:lumOff val="35000"/>
                </a:schemeClr>
              </a:solidFill>
            </a:endParaRPr>
          </a:p>
        </p:txBody>
      </p:sp>
      <p:sp>
        <p:nvSpPr>
          <p:cNvPr id="5" name="Title 1"/>
          <p:cNvSpPr txBox="1">
            <a:spLocks/>
          </p:cNvSpPr>
          <p:nvPr/>
        </p:nvSpPr>
        <p:spPr>
          <a:xfrm>
            <a:off x="228600" y="2590800"/>
            <a:ext cx="8610600" cy="1219199"/>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endParaRPr lang="en-US" sz="2800" dirty="0">
              <a:effectLst>
                <a:reflection blurRad="6350" stA="89000" endPos="10000" dir="5400000" sy="-100000" algn="bl" rotWithShape="0"/>
              </a:effectLst>
            </a:endParaRPr>
          </a:p>
          <a:p>
            <a:pPr marL="182880" indent="0" algn="ctr">
              <a:buNone/>
            </a:pPr>
            <a:r>
              <a:rPr lang="en-US" sz="2800" dirty="0">
                <a:effectLst>
                  <a:reflection blurRad="6350" stA="89000" endPos="10000" dir="5400000" sy="-100000" algn="bl" rotWithShape="0"/>
                </a:effectLst>
              </a:rPr>
              <a:t>Augmented Pain Therapy with AI and Yoga</a:t>
            </a:r>
            <a:endParaRPr lang="en-US" sz="2800" b="0" dirty="0">
              <a:effectLst>
                <a:reflection blurRad="6350" stA="89000" endPos="10000" dir="5400000" sy="-100000" algn="bl" rotWithShape="0"/>
              </a:effectLst>
            </a:endParaRPr>
          </a:p>
        </p:txBody>
      </p:sp>
      <p:sp>
        <p:nvSpPr>
          <p:cNvPr id="6" name="Title 1"/>
          <p:cNvSpPr txBox="1">
            <a:spLocks/>
          </p:cNvSpPr>
          <p:nvPr/>
        </p:nvSpPr>
        <p:spPr>
          <a:xfrm>
            <a:off x="951620" y="5257800"/>
            <a:ext cx="7175351" cy="1219199"/>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endParaRPr lang="en-US" sz="2800" dirty="0">
              <a:solidFill>
                <a:schemeClr val="accent6">
                  <a:lumMod val="75000"/>
                </a:schemeClr>
              </a:solidFill>
              <a:effectLst>
                <a:reflection stA="0" dir="5400000" sy="-100000" algn="bl" rotWithShape="0"/>
              </a:effectLst>
            </a:endParaRPr>
          </a:p>
        </p:txBody>
      </p:sp>
      <p:sp>
        <p:nvSpPr>
          <p:cNvPr id="8" name="Title 1"/>
          <p:cNvSpPr txBox="1">
            <a:spLocks/>
          </p:cNvSpPr>
          <p:nvPr/>
        </p:nvSpPr>
        <p:spPr>
          <a:xfrm>
            <a:off x="-32705" y="6271493"/>
            <a:ext cx="9144000" cy="58650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sz="2400" dirty="0">
                <a:solidFill>
                  <a:srgbClr val="C00000"/>
                </a:solidFill>
                <a:effectLst>
                  <a:reflection blurRad="6350" endPos="0" dir="5400000" sy="-100000" algn="bl" rotWithShape="0"/>
                </a:effectLst>
              </a:rPr>
              <a:t>Info @ </a:t>
            </a:r>
            <a:r>
              <a:rPr lang="en-US" sz="2400" dirty="0" err="1">
                <a:solidFill>
                  <a:srgbClr val="C00000"/>
                </a:solidFill>
                <a:effectLst>
                  <a:reflection blurRad="6350" endPos="0" dir="5400000" sy="-100000" algn="bl" rotWithShape="0"/>
                </a:effectLst>
              </a:rPr>
              <a:t>painstoppers.ml</a:t>
            </a:r>
            <a:r>
              <a:rPr lang="en-US" sz="2400" dirty="0">
                <a:solidFill>
                  <a:srgbClr val="C00000"/>
                </a:solidFill>
                <a:effectLst>
                  <a:reflection blurRad="6350" endPos="0" dir="5400000" sy="-100000" algn="bl" rotWithShape="0"/>
                </a:effectLst>
              </a:rPr>
              <a:t>   </a:t>
            </a:r>
            <a:r>
              <a:rPr lang="en-US" sz="1800" dirty="0">
                <a:solidFill>
                  <a:srgbClr val="C00000"/>
                </a:solidFill>
                <a:effectLst>
                  <a:reflection blurRad="6350" endPos="0" dir="5400000" sy="-100000" algn="bl" rotWithShape="0"/>
                </a:effectLst>
              </a:rPr>
              <a:t>                                                  (626) 399-1843</a:t>
            </a:r>
            <a:endParaRPr lang="en-US" sz="1800" dirty="0">
              <a:solidFill>
                <a:srgbClr val="C00000"/>
              </a:solidFill>
            </a:endParaRPr>
          </a:p>
        </p:txBody>
      </p:sp>
      <p:sp>
        <p:nvSpPr>
          <p:cNvPr id="11" name="Octagon 10">
            <a:extLst>
              <a:ext uri="{FF2B5EF4-FFF2-40B4-BE49-F238E27FC236}">
                <a16:creationId xmlns:a16="http://schemas.microsoft.com/office/drawing/2014/main" id="{81EC2E0A-EEBD-9B45-BFC2-CB07D861C460}"/>
              </a:ext>
            </a:extLst>
          </p:cNvPr>
          <p:cNvSpPr/>
          <p:nvPr/>
        </p:nvSpPr>
        <p:spPr>
          <a:xfrm>
            <a:off x="3810000" y="990600"/>
            <a:ext cx="1425498"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AFCAF8-9213-954B-B960-3403E16CB937}"/>
              </a:ext>
            </a:extLst>
          </p:cNvPr>
          <p:cNvSpPr txBox="1"/>
          <p:nvPr/>
        </p:nvSpPr>
        <p:spPr>
          <a:xfrm>
            <a:off x="3771900" y="1267540"/>
            <a:ext cx="1524000" cy="646331"/>
          </a:xfrm>
          <a:prstGeom prst="rect">
            <a:avLst/>
          </a:prstGeom>
          <a:noFill/>
        </p:spPr>
        <p:txBody>
          <a:bodyPr wrap="square" rtlCol="0">
            <a:spAutoFit/>
          </a:bodyPr>
          <a:lstStyle/>
          <a:p>
            <a:pPr algn="ctr"/>
            <a:r>
              <a:rPr lang="en-US"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b="1" dirty="0">
              <a:solidFill>
                <a:schemeClr val="accent3">
                  <a:lumMod val="40000"/>
                  <a:lumOff val="60000"/>
                </a:schemeClr>
              </a:solidFill>
              <a:latin typeface="Perpetua Titling MT" panose="02020502060505020804" pitchFamily="18" charset="77"/>
            </a:endParaRPr>
          </a:p>
        </p:txBody>
      </p:sp>
      <p:sp>
        <p:nvSpPr>
          <p:cNvPr id="9" name="Octagon 8">
            <a:extLst>
              <a:ext uri="{FF2B5EF4-FFF2-40B4-BE49-F238E27FC236}">
                <a16:creationId xmlns:a16="http://schemas.microsoft.com/office/drawing/2014/main" id="{44480F64-01DE-AD49-8B1B-7A8AE12D7EB7}"/>
              </a:ext>
            </a:extLst>
          </p:cNvPr>
          <p:cNvSpPr/>
          <p:nvPr/>
        </p:nvSpPr>
        <p:spPr>
          <a:xfrm>
            <a:off x="3875049" y="1057275"/>
            <a:ext cx="1295400" cy="1314449"/>
          </a:xfrm>
          <a:prstGeom prst="octagon">
            <a:avLst/>
          </a:prstGeom>
          <a:no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12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7" name="Google Shape;379;p28">
            <a:extLst>
              <a:ext uri="{FF2B5EF4-FFF2-40B4-BE49-F238E27FC236}">
                <a16:creationId xmlns:a16="http://schemas.microsoft.com/office/drawing/2014/main" id="{26D118F8-CFEE-824D-A540-910834EC268D}"/>
              </a:ext>
            </a:extLst>
          </p:cNvPr>
          <p:cNvSpPr/>
          <p:nvPr/>
        </p:nvSpPr>
        <p:spPr>
          <a:xfrm>
            <a:off x="0" y="5751544"/>
            <a:ext cx="2869824" cy="276999"/>
          </a:xfrm>
          <a:prstGeom prst="rect">
            <a:avLst/>
          </a:prstGeom>
          <a:noFill/>
          <a:ln>
            <a:noFill/>
          </a:ln>
        </p:spPr>
        <p:txBody>
          <a:bodyPr spcFirstLastPara="1" wrap="square" lIns="68569" tIns="34275" rIns="68569" bIns="34275" anchor="t" anchorCtr="0">
            <a:noAutofit/>
          </a:bodyPr>
          <a:lstStyle/>
          <a:p>
            <a:r>
              <a:rPr lang="en-US" sz="1350" dirty="0">
                <a:solidFill>
                  <a:srgbClr val="D8D8D8"/>
                </a:solidFill>
                <a:latin typeface="Calibri"/>
                <a:ea typeface="Calibri"/>
                <a:cs typeface="Calibri"/>
                <a:sym typeface="Calibri"/>
              </a:rPr>
              <a:t>Confidential</a:t>
            </a:r>
          </a:p>
        </p:txBody>
      </p:sp>
      <p:pic>
        <p:nvPicPr>
          <p:cNvPr id="3074" name="Picture 2" descr="Transformative Technology Community (&quot;TTC&quot;)">
            <a:hlinkClick r:id="rId3"/>
            <a:extLst>
              <a:ext uri="{FF2B5EF4-FFF2-40B4-BE49-F238E27FC236}">
                <a16:creationId xmlns:a16="http://schemas.microsoft.com/office/drawing/2014/main" id="{8D570316-A3E4-5D4C-B411-6FE415E45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594122"/>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a:extLst>
              <a:ext uri="{FF2B5EF4-FFF2-40B4-BE49-F238E27FC236}">
                <a16:creationId xmlns:a16="http://schemas.microsoft.com/office/drawing/2014/main" id="{20AF8A74-57C3-8946-BE6C-75530BB6895F}"/>
              </a:ext>
            </a:extLst>
          </p:cNvPr>
          <p:cNvGraphicFramePr/>
          <p:nvPr>
            <p:extLst>
              <p:ext uri="{D42A27DB-BD31-4B8C-83A1-F6EECF244321}">
                <p14:modId xmlns:p14="http://schemas.microsoft.com/office/powerpoint/2010/main" val="3053706004"/>
              </p:ext>
            </p:extLst>
          </p:nvPr>
        </p:nvGraphicFramePr>
        <p:xfrm>
          <a:off x="-215097" y="1692870"/>
          <a:ext cx="9144000" cy="4827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a:extLst>
              <a:ext uri="{FF2B5EF4-FFF2-40B4-BE49-F238E27FC236}">
                <a16:creationId xmlns:a16="http://schemas.microsoft.com/office/drawing/2014/main" id="{022980D6-DFB8-1B4B-9280-502E53C9E3D2}"/>
              </a:ext>
            </a:extLst>
          </p:cNvPr>
          <p:cNvSpPr/>
          <p:nvPr/>
        </p:nvSpPr>
        <p:spPr>
          <a:xfrm>
            <a:off x="5147841" y="969845"/>
            <a:ext cx="3986513" cy="646331"/>
          </a:xfrm>
          <a:prstGeom prst="rect">
            <a:avLst/>
          </a:prstGeom>
        </p:spPr>
        <p:txBody>
          <a:bodyPr wrap="square">
            <a:spAutoFit/>
          </a:bodyPr>
          <a:lstStyle/>
          <a:p>
            <a:pPr marL="182880" indent="0" algn="ctr">
              <a:buFont typeface="Georgia" pitchFamily="18" charset="0"/>
              <a:buNone/>
            </a:pPr>
            <a:r>
              <a:rPr lang="en-US" dirty="0">
                <a:solidFill>
                  <a:srgbClr val="C00000"/>
                </a:solidFill>
                <a:effectLst>
                  <a:reflection blurRad="6350" endPos="0" dir="5400000" sy="-100000" algn="bl" rotWithShape="0"/>
                </a:effectLst>
                <a:latin typeface="+mj-lt"/>
              </a:rPr>
              <a:t>Email:  Info @ </a:t>
            </a:r>
            <a:r>
              <a:rPr lang="en-US" dirty="0" err="1">
                <a:solidFill>
                  <a:srgbClr val="C00000"/>
                </a:solidFill>
                <a:effectLst>
                  <a:reflection blurRad="6350" endPos="0" dir="5400000" sy="-100000" algn="bl" rotWithShape="0"/>
                </a:effectLst>
                <a:latin typeface="+mj-lt"/>
              </a:rPr>
              <a:t>painstoppers.ml</a:t>
            </a:r>
            <a:r>
              <a:rPr lang="en-US" dirty="0">
                <a:solidFill>
                  <a:srgbClr val="C00000"/>
                </a:solidFill>
                <a:effectLst>
                  <a:reflection blurRad="6350" endPos="0" dir="5400000" sy="-100000" algn="bl" rotWithShape="0"/>
                </a:effectLst>
                <a:latin typeface="+mj-lt"/>
              </a:rPr>
              <a:t>    </a:t>
            </a:r>
            <a:br>
              <a:rPr lang="en-US" dirty="0">
                <a:solidFill>
                  <a:srgbClr val="C00000"/>
                </a:solidFill>
                <a:effectLst>
                  <a:reflection blurRad="6350" endPos="0" dir="5400000" sy="-100000" algn="bl" rotWithShape="0"/>
                </a:effectLst>
                <a:latin typeface="+mj-lt"/>
              </a:rPr>
            </a:br>
            <a:r>
              <a:rPr lang="en-US" dirty="0">
                <a:solidFill>
                  <a:srgbClr val="C00000"/>
                </a:solidFill>
                <a:effectLst>
                  <a:reflection blurRad="6350" endPos="0" dir="5400000" sy="-100000" algn="bl" rotWithShape="0"/>
                </a:effectLst>
                <a:latin typeface="+mj-lt"/>
              </a:rPr>
              <a:t> Phone:  (626) 399-1843</a:t>
            </a:r>
            <a:endParaRPr lang="en-US" dirty="0">
              <a:solidFill>
                <a:srgbClr val="C00000"/>
              </a:solidFill>
              <a:latin typeface="+mj-lt"/>
            </a:endParaRPr>
          </a:p>
        </p:txBody>
      </p:sp>
      <p:grpSp>
        <p:nvGrpSpPr>
          <p:cNvPr id="6" name="Group 5">
            <a:extLst>
              <a:ext uri="{FF2B5EF4-FFF2-40B4-BE49-F238E27FC236}">
                <a16:creationId xmlns:a16="http://schemas.microsoft.com/office/drawing/2014/main" id="{B0705FB3-BFB9-F447-AF12-6F041CC631E3}"/>
              </a:ext>
            </a:extLst>
          </p:cNvPr>
          <p:cNvGrpSpPr/>
          <p:nvPr/>
        </p:nvGrpSpPr>
        <p:grpSpPr>
          <a:xfrm>
            <a:off x="110406" y="123874"/>
            <a:ext cx="8923187" cy="816742"/>
            <a:chOff x="81208" y="533938"/>
            <a:chExt cx="8923187" cy="816742"/>
          </a:xfrm>
        </p:grpSpPr>
        <p:grpSp>
          <p:nvGrpSpPr>
            <p:cNvPr id="8" name="Group 7">
              <a:extLst>
                <a:ext uri="{FF2B5EF4-FFF2-40B4-BE49-F238E27FC236}">
                  <a16:creationId xmlns:a16="http://schemas.microsoft.com/office/drawing/2014/main" id="{91F72085-0B58-6544-851B-54541BD073E7}"/>
                </a:ext>
              </a:extLst>
            </p:cNvPr>
            <p:cNvGrpSpPr/>
            <p:nvPr/>
          </p:nvGrpSpPr>
          <p:grpSpPr>
            <a:xfrm>
              <a:off x="81208" y="533938"/>
              <a:ext cx="8923187" cy="816742"/>
              <a:chOff x="81208" y="72052"/>
              <a:chExt cx="8923187" cy="816742"/>
            </a:xfrm>
          </p:grpSpPr>
          <p:sp>
            <p:nvSpPr>
              <p:cNvPr id="10" name="Rectangle 9">
                <a:extLst>
                  <a:ext uri="{FF2B5EF4-FFF2-40B4-BE49-F238E27FC236}">
                    <a16:creationId xmlns:a16="http://schemas.microsoft.com/office/drawing/2014/main" id="{9AEE3BCE-44E9-0C42-9CDD-2E3CBDCEE8E7}"/>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2" name="Title 3">
                <a:extLst>
                  <a:ext uri="{FF2B5EF4-FFF2-40B4-BE49-F238E27FC236}">
                    <a16:creationId xmlns:a16="http://schemas.microsoft.com/office/drawing/2014/main" id="{1157C550-D51E-914E-A1B1-B957C6A7C756}"/>
                  </a:ext>
                </a:extLst>
              </p:cNvPr>
              <p:cNvSpPr txBox="1">
                <a:spLocks/>
              </p:cNvSpPr>
              <p:nvPr/>
            </p:nvSpPr>
            <p:spPr>
              <a:xfrm>
                <a:off x="1647202" y="259907"/>
                <a:ext cx="7252503"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THERAPY AI MARKET)</a:t>
                </a:r>
                <a:endParaRPr lang="en-US" sz="1800" dirty="0">
                  <a:latin typeface="Avenir Book" panose="02000503020000020003" pitchFamily="2" charset="0"/>
                </a:endParaRPr>
              </a:p>
            </p:txBody>
          </p:sp>
          <p:grpSp>
            <p:nvGrpSpPr>
              <p:cNvPr id="13" name="Group 12">
                <a:extLst>
                  <a:ext uri="{FF2B5EF4-FFF2-40B4-BE49-F238E27FC236}">
                    <a16:creationId xmlns:a16="http://schemas.microsoft.com/office/drawing/2014/main" id="{82E0B666-36C4-0A47-8E20-C212B3746C94}"/>
                  </a:ext>
                </a:extLst>
              </p:cNvPr>
              <p:cNvGrpSpPr/>
              <p:nvPr/>
            </p:nvGrpSpPr>
            <p:grpSpPr>
              <a:xfrm>
                <a:off x="81208" y="72052"/>
                <a:ext cx="878199" cy="816742"/>
                <a:chOff x="3809998" y="1028700"/>
                <a:chExt cx="1596725" cy="1447800"/>
              </a:xfrm>
            </p:grpSpPr>
            <p:sp>
              <p:nvSpPr>
                <p:cNvPr id="14" name="Octagon 13">
                  <a:extLst>
                    <a:ext uri="{FF2B5EF4-FFF2-40B4-BE49-F238E27FC236}">
                      <a16:creationId xmlns:a16="http://schemas.microsoft.com/office/drawing/2014/main" id="{047E088D-B6A5-824C-B7CD-966098478F43}"/>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5" name="TextBox 14">
                  <a:extLst>
                    <a:ext uri="{FF2B5EF4-FFF2-40B4-BE49-F238E27FC236}">
                      <a16:creationId xmlns:a16="http://schemas.microsoft.com/office/drawing/2014/main" id="{B8A5637C-6027-2348-B5C5-38E6AFF2D2AD}"/>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9" name="Octagon 8">
              <a:extLst>
                <a:ext uri="{FF2B5EF4-FFF2-40B4-BE49-F238E27FC236}">
                  <a16:creationId xmlns:a16="http://schemas.microsoft.com/office/drawing/2014/main" id="{84D7D2A5-9261-234D-80D0-858EAFD4029E}"/>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16" name="Group 15">
            <a:extLst>
              <a:ext uri="{FF2B5EF4-FFF2-40B4-BE49-F238E27FC236}">
                <a16:creationId xmlns:a16="http://schemas.microsoft.com/office/drawing/2014/main" id="{A75EE95B-3CA9-BF4B-99C3-FC17774BD1A4}"/>
              </a:ext>
            </a:extLst>
          </p:cNvPr>
          <p:cNvGrpSpPr/>
          <p:nvPr/>
        </p:nvGrpSpPr>
        <p:grpSpPr>
          <a:xfrm>
            <a:off x="549505" y="1761067"/>
            <a:ext cx="2119354" cy="1827253"/>
            <a:chOff x="2612539" y="998351"/>
            <a:chExt cx="2119354" cy="1827253"/>
          </a:xfrm>
        </p:grpSpPr>
        <p:sp>
          <p:nvSpPr>
            <p:cNvPr id="17" name="Hexagon 16">
              <a:extLst>
                <a:ext uri="{FF2B5EF4-FFF2-40B4-BE49-F238E27FC236}">
                  <a16:creationId xmlns:a16="http://schemas.microsoft.com/office/drawing/2014/main" id="{F180384F-B0D7-D746-80C6-D0B776636E94}"/>
                </a:ext>
              </a:extLst>
            </p:cNvPr>
            <p:cNvSpPr/>
            <p:nvPr/>
          </p:nvSpPr>
          <p:spPr>
            <a:xfrm>
              <a:off x="2612539" y="998351"/>
              <a:ext cx="2119354" cy="1827253"/>
            </a:xfrm>
            <a:prstGeom prst="hexagon">
              <a:avLst>
                <a:gd name="adj" fmla="val 25000"/>
                <a:gd name="vf" fmla="val 115470"/>
              </a:avLst>
            </a:prstGeom>
          </p:spPr>
          <p:style>
            <a:lnRef idx="1">
              <a:schemeClr val="accent5">
                <a:hueOff val="-1031223"/>
                <a:satOff val="-12017"/>
                <a:lumOff val="-2158"/>
                <a:alphaOff val="0"/>
              </a:schemeClr>
            </a:lnRef>
            <a:fillRef idx="2">
              <a:schemeClr val="accent5">
                <a:hueOff val="-1031223"/>
                <a:satOff val="-12017"/>
                <a:lumOff val="-2158"/>
                <a:alphaOff val="0"/>
              </a:schemeClr>
            </a:fillRef>
            <a:effectRef idx="1">
              <a:schemeClr val="accent5">
                <a:hueOff val="-1031223"/>
                <a:satOff val="-12017"/>
                <a:lumOff val="-2158"/>
                <a:alphaOff val="0"/>
              </a:schemeClr>
            </a:effectRef>
            <a:fontRef idx="minor">
              <a:schemeClr val="dk1"/>
            </a:fontRef>
          </p:style>
        </p:sp>
        <p:sp>
          <p:nvSpPr>
            <p:cNvPr id="18" name="Hexagon 4">
              <a:extLst>
                <a:ext uri="{FF2B5EF4-FFF2-40B4-BE49-F238E27FC236}">
                  <a16:creationId xmlns:a16="http://schemas.microsoft.com/office/drawing/2014/main" id="{621D4E72-5EB2-CD4F-B7D4-8B9477DC7258}"/>
                </a:ext>
              </a:extLst>
            </p:cNvPr>
            <p:cNvSpPr txBox="1"/>
            <p:nvPr/>
          </p:nvSpPr>
          <p:spPr>
            <a:xfrm>
              <a:off x="2941423" y="1281906"/>
              <a:ext cx="1461586" cy="126014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pPr>
              <a:r>
                <a:rPr lang="en-US" b="0" i="0" kern="1200" dirty="0"/>
                <a:t> </a:t>
              </a:r>
              <a:r>
                <a:rPr lang="en-US" sz="2800" b="1" i="0" kern="1200" dirty="0">
                  <a:solidFill>
                    <a:srgbClr val="C00000"/>
                  </a:solidFill>
                </a:rPr>
                <a:t>THANK</a:t>
              </a:r>
              <a:br>
                <a:rPr lang="en-US" sz="2800" b="1" i="0" kern="1200" dirty="0">
                  <a:solidFill>
                    <a:srgbClr val="C00000"/>
                  </a:solidFill>
                </a:rPr>
              </a:br>
              <a:r>
                <a:rPr lang="en-US" sz="2800" b="1" i="0" kern="1200" dirty="0">
                  <a:solidFill>
                    <a:srgbClr val="C00000"/>
                  </a:solidFill>
                </a:rPr>
                <a:t>YOU</a:t>
              </a:r>
              <a:endParaRPr lang="en-US" sz="2800" b="1" kern="1200" dirty="0">
                <a:solidFill>
                  <a:srgbClr val="C00000"/>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3" name="Google Shape;113;p15"/>
          <p:cNvSpPr txBox="1"/>
          <p:nvPr/>
        </p:nvSpPr>
        <p:spPr>
          <a:xfrm>
            <a:off x="238904" y="944176"/>
            <a:ext cx="5933447" cy="4335736"/>
          </a:xfrm>
          <a:prstGeom prst="rect">
            <a:avLst/>
          </a:prstGeom>
          <a:noFill/>
          <a:ln>
            <a:noFill/>
          </a:ln>
        </p:spPr>
        <p:txBody>
          <a:bodyPr spcFirstLastPara="1" wrap="square" lIns="68569" tIns="34275" rIns="68569" bIns="34275" anchor="t" anchorCtr="0">
            <a:noAutofit/>
          </a:bodyPr>
          <a:lstStyle/>
          <a:p>
            <a:r>
              <a:rPr lang="en-US" sz="1600" dirty="0">
                <a:solidFill>
                  <a:schemeClr val="dk1"/>
                </a:solidFill>
                <a:latin typeface="+mj-lt"/>
                <a:ea typeface="Calibri"/>
                <a:cs typeface="Calibri"/>
                <a:sym typeface="Calibri"/>
              </a:rPr>
              <a:t>Chronic pain is pain that lasts longer than 3 months. </a:t>
            </a:r>
            <a:endParaRPr lang="en-US" sz="1600" dirty="0">
              <a:latin typeface="+mj-lt"/>
            </a:endParaRPr>
          </a:p>
          <a:p>
            <a:pPr marL="342900" indent="-342900">
              <a:spcBef>
                <a:spcPts val="900"/>
              </a:spcBef>
              <a:buClr>
                <a:schemeClr val="dk1"/>
              </a:buClr>
              <a:buSzPts val="2800"/>
              <a:buFont typeface="Arial"/>
              <a:buChar char="•"/>
            </a:pPr>
            <a:r>
              <a:rPr lang="en-US" sz="1600" dirty="0">
                <a:solidFill>
                  <a:schemeClr val="dk1"/>
                </a:solidFill>
                <a:latin typeface="+mj-lt"/>
                <a:ea typeface="Calibri"/>
                <a:cs typeface="Calibri"/>
                <a:sym typeface="Calibri"/>
              </a:rPr>
              <a:t>Episodic or continuous, inconvenient or totally incapacitating.</a:t>
            </a:r>
            <a:endParaRPr lang="en-US" sz="1600" dirty="0">
              <a:latin typeface="+mj-lt"/>
            </a:endParaRPr>
          </a:p>
          <a:p>
            <a:pPr marL="342900" indent="-342900">
              <a:spcBef>
                <a:spcPts val="900"/>
              </a:spcBef>
              <a:buClr>
                <a:schemeClr val="dk1"/>
              </a:buClr>
              <a:buSzPts val="2800"/>
              <a:buFont typeface="Arial"/>
              <a:buChar char="•"/>
            </a:pPr>
            <a:r>
              <a:rPr lang="en-US" sz="1600" dirty="0">
                <a:solidFill>
                  <a:schemeClr val="dk1"/>
                </a:solidFill>
                <a:latin typeface="+mj-lt"/>
                <a:ea typeface="Calibri"/>
                <a:cs typeface="Calibri"/>
                <a:sym typeface="Calibri"/>
              </a:rPr>
              <a:t>30% of paraplegics have chronic pain</a:t>
            </a:r>
            <a:endParaRPr lang="en-US" sz="1600" dirty="0">
              <a:latin typeface="+mj-lt"/>
            </a:endParaRPr>
          </a:p>
          <a:p>
            <a:pPr marL="342900" indent="-342900">
              <a:spcBef>
                <a:spcPts val="900"/>
              </a:spcBef>
              <a:buClr>
                <a:schemeClr val="dk1"/>
              </a:buClr>
              <a:buSzPts val="2800"/>
              <a:buFont typeface="Arial"/>
              <a:buChar char="•"/>
            </a:pPr>
            <a:r>
              <a:rPr lang="en-US" sz="1600" dirty="0">
                <a:solidFill>
                  <a:schemeClr val="dk1"/>
                </a:solidFill>
                <a:latin typeface="+mj-lt"/>
                <a:ea typeface="Calibri"/>
                <a:cs typeface="Calibri"/>
                <a:sym typeface="Calibri"/>
              </a:rPr>
              <a:t>Chronic pain affects </a:t>
            </a:r>
            <a:r>
              <a:rPr lang="en-US" sz="1600" b="1" u="sng" dirty="0">
                <a:solidFill>
                  <a:schemeClr val="dk1"/>
                </a:solidFill>
                <a:latin typeface="+mj-lt"/>
                <a:ea typeface="Calibri"/>
                <a:cs typeface="Calibri"/>
                <a:sym typeface="Calibri"/>
              </a:rPr>
              <a:t>1 in 5 </a:t>
            </a:r>
            <a:r>
              <a:rPr lang="en-US" sz="1600" dirty="0">
                <a:solidFill>
                  <a:schemeClr val="dk1"/>
                </a:solidFill>
                <a:latin typeface="+mj-lt"/>
                <a:ea typeface="Calibri"/>
                <a:cs typeface="Calibri"/>
                <a:sym typeface="Calibri"/>
              </a:rPr>
              <a:t>adults in Europe. US CDC estimates (in 2016) that </a:t>
            </a:r>
            <a:r>
              <a:rPr lang="en-US" sz="1600" b="1" dirty="0">
                <a:solidFill>
                  <a:schemeClr val="dk1"/>
                </a:solidFill>
                <a:latin typeface="+mj-lt"/>
                <a:ea typeface="Calibri"/>
                <a:cs typeface="Calibri"/>
                <a:sym typeface="Calibri"/>
              </a:rPr>
              <a:t>20.4%</a:t>
            </a:r>
            <a:r>
              <a:rPr lang="en-US" sz="1600" dirty="0">
                <a:solidFill>
                  <a:schemeClr val="dk1"/>
                </a:solidFill>
                <a:latin typeface="+mj-lt"/>
                <a:ea typeface="Calibri"/>
                <a:cs typeface="Calibri"/>
                <a:sym typeface="Calibri"/>
              </a:rPr>
              <a:t> of U.S. adults  (50 million) had chronic pain and </a:t>
            </a:r>
            <a:r>
              <a:rPr lang="en-US" sz="1600" b="1" dirty="0">
                <a:solidFill>
                  <a:schemeClr val="dk1"/>
                </a:solidFill>
                <a:latin typeface="+mj-lt"/>
                <a:ea typeface="Calibri"/>
                <a:cs typeface="Calibri"/>
                <a:sym typeface="Calibri"/>
              </a:rPr>
              <a:t>8.0%</a:t>
            </a:r>
            <a:r>
              <a:rPr lang="en-US" sz="1600" dirty="0">
                <a:solidFill>
                  <a:schemeClr val="dk1"/>
                </a:solidFill>
                <a:latin typeface="+mj-lt"/>
                <a:ea typeface="Calibri"/>
                <a:cs typeface="Calibri"/>
                <a:sym typeface="Calibri"/>
              </a:rPr>
              <a:t> of U.S. adults (19.6 million) had high-impact chronic pain.</a:t>
            </a:r>
            <a:endParaRPr lang="en-US" sz="1600" dirty="0">
              <a:latin typeface="+mj-lt"/>
            </a:endParaRPr>
          </a:p>
          <a:p>
            <a:pPr marL="342900" indent="-342900">
              <a:spcBef>
                <a:spcPts val="900"/>
              </a:spcBef>
              <a:buClr>
                <a:schemeClr val="dk1"/>
              </a:buClr>
              <a:buSzPts val="2800"/>
              <a:buFont typeface="Arial"/>
              <a:buChar char="•"/>
            </a:pPr>
            <a:r>
              <a:rPr lang="en-US" sz="1600" dirty="0">
                <a:solidFill>
                  <a:schemeClr val="dk1"/>
                </a:solidFill>
                <a:latin typeface="+mj-lt"/>
                <a:ea typeface="Calibri"/>
                <a:cs typeface="Calibri"/>
                <a:sym typeface="Calibri"/>
              </a:rPr>
              <a:t>Current solutions: CBT, opiates, neurostimulation, and surgery</a:t>
            </a:r>
          </a:p>
          <a:p>
            <a:pPr marL="342900" indent="-342900">
              <a:spcBef>
                <a:spcPts val="900"/>
              </a:spcBef>
              <a:buClr>
                <a:schemeClr val="dk1"/>
              </a:buClr>
              <a:buSzPts val="2800"/>
              <a:buFont typeface="Arial"/>
              <a:buChar char="•"/>
            </a:pPr>
            <a:r>
              <a:rPr lang="en-US" sz="1600" dirty="0">
                <a:solidFill>
                  <a:schemeClr val="dk1"/>
                </a:solidFill>
                <a:ea typeface="Calibri"/>
                <a:cs typeface="Calibri"/>
                <a:sym typeface="Calibri"/>
              </a:rPr>
              <a:t>Total cost is over </a:t>
            </a:r>
            <a:r>
              <a:rPr lang="en-US" sz="1600" b="1" u="sng" dirty="0">
                <a:solidFill>
                  <a:schemeClr val="dk1"/>
                </a:solidFill>
                <a:ea typeface="Calibri"/>
                <a:cs typeface="Calibri"/>
                <a:sym typeface="Calibri"/>
              </a:rPr>
              <a:t>€400 billion in Europe</a:t>
            </a:r>
            <a:r>
              <a:rPr lang="en-US" sz="1600" dirty="0">
                <a:solidFill>
                  <a:schemeClr val="dk1"/>
                </a:solidFill>
                <a:ea typeface="Calibri"/>
                <a:cs typeface="Calibri"/>
                <a:sym typeface="Calibri"/>
              </a:rPr>
              <a:t> and </a:t>
            </a:r>
            <a:r>
              <a:rPr lang="en-US" sz="1600" b="1" u="sng" dirty="0"/>
              <a:t>$635 billion a year in USA</a:t>
            </a:r>
            <a:r>
              <a:rPr lang="en-US" sz="1600" dirty="0">
                <a:solidFill>
                  <a:schemeClr val="dk1"/>
                </a:solidFill>
                <a:cs typeface="Calibri"/>
                <a:sym typeface="Calibri"/>
              </a:rPr>
              <a:t>, </a:t>
            </a:r>
            <a:r>
              <a:rPr lang="en-US" sz="1600" dirty="0"/>
              <a:t>which is more than the yearly costs for cancer, heart disease and diabetes.</a:t>
            </a:r>
            <a:endParaRPr lang="en-US" sz="1600" dirty="0">
              <a:solidFill>
                <a:schemeClr val="dk1"/>
              </a:solidFill>
              <a:ea typeface="Calibri"/>
              <a:cs typeface="Calibri"/>
              <a:sym typeface="Calibri"/>
            </a:endParaRPr>
          </a:p>
          <a:p>
            <a:pPr marL="342900" indent="-342900">
              <a:spcBef>
                <a:spcPts val="900"/>
              </a:spcBef>
              <a:buClr>
                <a:schemeClr val="dk1"/>
              </a:buClr>
              <a:buSzPts val="2800"/>
              <a:buFont typeface="Arial"/>
              <a:buChar char="•"/>
            </a:pPr>
            <a:endParaRPr lang="en-US" sz="1500" dirty="0">
              <a:solidFill>
                <a:schemeClr val="dk1"/>
              </a:solidFill>
              <a:latin typeface="+mj-lt"/>
              <a:ea typeface="Calibri"/>
              <a:cs typeface="Calibri"/>
              <a:sym typeface="Calibri"/>
            </a:endParaRPr>
          </a:p>
          <a:p>
            <a:pPr algn="ctr">
              <a:spcBef>
                <a:spcPts val="900"/>
              </a:spcBef>
            </a:pPr>
            <a:endParaRPr lang="en-US" b="1" dirty="0">
              <a:solidFill>
                <a:srgbClr val="0000FF"/>
              </a:solidFill>
              <a:latin typeface="+mj-lt"/>
              <a:cs typeface="Calibri"/>
              <a:sym typeface="Calibri"/>
            </a:endParaRPr>
          </a:p>
        </p:txBody>
      </p:sp>
      <p:pic>
        <p:nvPicPr>
          <p:cNvPr id="114" name="Google Shape;114;p15"/>
          <p:cNvPicPr preferRelativeResize="0"/>
          <p:nvPr/>
        </p:nvPicPr>
        <p:blipFill rotWithShape="1">
          <a:blip r:embed="rId3" cstate="print">
            <a:alphaModFix amt="85000"/>
            <a:extLst>
              <a:ext uri="{28A0092B-C50C-407E-A947-70E740481C1C}">
                <a14:useLocalDpi xmlns:a14="http://schemas.microsoft.com/office/drawing/2010/main"/>
              </a:ext>
            </a:extLst>
          </a:blip>
          <a:srcRect r="21330"/>
          <a:stretch/>
        </p:blipFill>
        <p:spPr>
          <a:xfrm>
            <a:off x="7637276" y="1613249"/>
            <a:ext cx="1562346" cy="1293019"/>
          </a:xfrm>
          <a:prstGeom prst="rect">
            <a:avLst/>
          </a:prstGeom>
          <a:noFill/>
          <a:ln>
            <a:noFill/>
          </a:ln>
        </p:spPr>
      </p:pic>
      <p:pic>
        <p:nvPicPr>
          <p:cNvPr id="118" name="Google Shape;118;p15"/>
          <p:cNvPicPr preferRelativeResize="0"/>
          <p:nvPr/>
        </p:nvPicPr>
        <p:blipFill rotWithShape="1">
          <a:blip r:embed="rId4">
            <a:alphaModFix/>
          </a:blip>
          <a:srcRect/>
          <a:stretch/>
        </p:blipFill>
        <p:spPr>
          <a:xfrm>
            <a:off x="5759392" y="1072982"/>
            <a:ext cx="1690820" cy="1309887"/>
          </a:xfrm>
          <a:prstGeom prst="rect">
            <a:avLst/>
          </a:prstGeom>
          <a:noFill/>
          <a:ln>
            <a:noFill/>
          </a:ln>
        </p:spPr>
      </p:pic>
      <p:sp>
        <p:nvSpPr>
          <p:cNvPr id="120" name="Google Shape;120;p15"/>
          <p:cNvSpPr/>
          <p:nvPr/>
        </p:nvSpPr>
        <p:spPr>
          <a:xfrm>
            <a:off x="7192243" y="6499483"/>
            <a:ext cx="1736660" cy="392415"/>
          </a:xfrm>
          <a:prstGeom prst="rect">
            <a:avLst/>
          </a:prstGeom>
          <a:noFill/>
          <a:ln>
            <a:noFill/>
          </a:ln>
        </p:spPr>
        <p:txBody>
          <a:bodyPr spcFirstLastPara="1" wrap="square" lIns="68569" tIns="34275" rIns="68569" bIns="34275" anchor="t" anchorCtr="0">
            <a:noAutofit/>
          </a:bodyPr>
          <a:lstStyle/>
          <a:p>
            <a:r>
              <a:rPr lang="es-ES" sz="1500" dirty="0">
                <a:solidFill>
                  <a:schemeClr val="dk1"/>
                </a:solidFill>
                <a:latin typeface="Avenir"/>
                <a:ea typeface="Avenir"/>
                <a:cs typeface="Avenir"/>
                <a:sym typeface="Avenir"/>
              </a:rPr>
              <a:t>CNS </a:t>
            </a:r>
            <a:r>
              <a:rPr lang="es-ES" sz="1500" dirty="0" err="1">
                <a:solidFill>
                  <a:schemeClr val="dk1"/>
                </a:solidFill>
                <a:latin typeface="Avenir"/>
                <a:ea typeface="Avenir"/>
                <a:cs typeface="Avenir"/>
                <a:sym typeface="Avenir"/>
              </a:rPr>
              <a:t>Therapy</a:t>
            </a:r>
            <a:r>
              <a:rPr lang="es-ES" sz="1500" dirty="0">
                <a:solidFill>
                  <a:schemeClr val="dk1"/>
                </a:solidFill>
                <a:latin typeface="Avenir"/>
                <a:ea typeface="Avenir"/>
                <a:cs typeface="Avenir"/>
                <a:sym typeface="Avenir"/>
              </a:rPr>
              <a:t>, AG</a:t>
            </a:r>
            <a:endParaRPr sz="1500" dirty="0">
              <a:solidFill>
                <a:schemeClr val="dk1"/>
              </a:solidFill>
              <a:latin typeface="Avenir"/>
              <a:ea typeface="Avenir"/>
              <a:cs typeface="Avenir"/>
              <a:sym typeface="Avenir"/>
            </a:endParaRPr>
          </a:p>
        </p:txBody>
      </p:sp>
      <p:pic>
        <p:nvPicPr>
          <p:cNvPr id="3" name="Picture 2">
            <a:extLst>
              <a:ext uri="{FF2B5EF4-FFF2-40B4-BE49-F238E27FC236}">
                <a16:creationId xmlns:a16="http://schemas.microsoft.com/office/drawing/2014/main" id="{16B4F765-5DCA-494B-A78F-1767EBB1D201}"/>
              </a:ext>
            </a:extLst>
          </p:cNvPr>
          <p:cNvPicPr>
            <a:picLocks noChangeAspect="1"/>
          </p:cNvPicPr>
          <p:nvPr/>
        </p:nvPicPr>
        <p:blipFill>
          <a:blip r:embed="rId5"/>
          <a:stretch>
            <a:fillRect/>
          </a:stretch>
        </p:blipFill>
        <p:spPr>
          <a:xfrm>
            <a:off x="6874820" y="3029756"/>
            <a:ext cx="2286000" cy="1714500"/>
          </a:xfrm>
          <a:prstGeom prst="rect">
            <a:avLst/>
          </a:prstGeom>
        </p:spPr>
      </p:pic>
      <p:pic>
        <p:nvPicPr>
          <p:cNvPr id="10" name="Google Shape;238;p22">
            <a:extLst>
              <a:ext uri="{FF2B5EF4-FFF2-40B4-BE49-F238E27FC236}">
                <a16:creationId xmlns:a16="http://schemas.microsoft.com/office/drawing/2014/main" id="{41541535-0574-754D-8985-E6D99595BB45}"/>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092761" y="5278648"/>
            <a:ext cx="5064249" cy="1385291"/>
          </a:xfrm>
          <a:prstGeom prst="rect">
            <a:avLst/>
          </a:prstGeom>
          <a:noFill/>
          <a:ln>
            <a:noFill/>
          </a:ln>
        </p:spPr>
      </p:pic>
      <p:grpSp>
        <p:nvGrpSpPr>
          <p:cNvPr id="11" name="Group 10">
            <a:extLst>
              <a:ext uri="{FF2B5EF4-FFF2-40B4-BE49-F238E27FC236}">
                <a16:creationId xmlns:a16="http://schemas.microsoft.com/office/drawing/2014/main" id="{9C5C90A1-9BA0-5841-8B50-5B12025FDAF5}"/>
              </a:ext>
            </a:extLst>
          </p:cNvPr>
          <p:cNvGrpSpPr/>
          <p:nvPr/>
        </p:nvGrpSpPr>
        <p:grpSpPr>
          <a:xfrm>
            <a:off x="110406" y="144879"/>
            <a:ext cx="8923187" cy="816742"/>
            <a:chOff x="81208" y="533938"/>
            <a:chExt cx="8923187" cy="816742"/>
          </a:xfrm>
        </p:grpSpPr>
        <p:grpSp>
          <p:nvGrpSpPr>
            <p:cNvPr id="12" name="Group 11">
              <a:extLst>
                <a:ext uri="{FF2B5EF4-FFF2-40B4-BE49-F238E27FC236}">
                  <a16:creationId xmlns:a16="http://schemas.microsoft.com/office/drawing/2014/main" id="{F31056AD-1114-8744-9391-724E7607CCC0}"/>
                </a:ext>
              </a:extLst>
            </p:cNvPr>
            <p:cNvGrpSpPr/>
            <p:nvPr/>
          </p:nvGrpSpPr>
          <p:grpSpPr>
            <a:xfrm>
              <a:off x="81208" y="533938"/>
              <a:ext cx="8923187" cy="816742"/>
              <a:chOff x="81208" y="72052"/>
              <a:chExt cx="8923187" cy="816742"/>
            </a:xfrm>
          </p:grpSpPr>
          <p:sp>
            <p:nvSpPr>
              <p:cNvPr id="14" name="Rectangle 13">
                <a:extLst>
                  <a:ext uri="{FF2B5EF4-FFF2-40B4-BE49-F238E27FC236}">
                    <a16:creationId xmlns:a16="http://schemas.microsoft.com/office/drawing/2014/main" id="{D18F19EE-EA0B-A74E-A2AC-F705592E545E}"/>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5" name="Title 3">
                <a:extLst>
                  <a:ext uri="{FF2B5EF4-FFF2-40B4-BE49-F238E27FC236}">
                    <a16:creationId xmlns:a16="http://schemas.microsoft.com/office/drawing/2014/main" id="{1FAAA013-C4DC-844F-8250-AB353385BB51}"/>
                  </a:ext>
                </a:extLst>
              </p:cNvPr>
              <p:cNvSpPr txBox="1">
                <a:spLocks/>
              </p:cNvSpPr>
              <p:nvPr/>
            </p:nvSpPr>
            <p:spPr>
              <a:xfrm>
                <a:off x="4251504" y="259907"/>
                <a:ext cx="4648201"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PROBLEM AND MARKET OPPORTUNITY</a:t>
                </a:r>
                <a:endParaRPr lang="en-US" sz="1800" dirty="0">
                  <a:latin typeface="Avenir Book" panose="02000503020000020003" pitchFamily="2" charset="0"/>
                </a:endParaRPr>
              </a:p>
            </p:txBody>
          </p:sp>
          <p:grpSp>
            <p:nvGrpSpPr>
              <p:cNvPr id="16" name="Group 15">
                <a:extLst>
                  <a:ext uri="{FF2B5EF4-FFF2-40B4-BE49-F238E27FC236}">
                    <a16:creationId xmlns:a16="http://schemas.microsoft.com/office/drawing/2014/main" id="{A36BF8C0-4ED5-1646-9D80-C72692437672}"/>
                  </a:ext>
                </a:extLst>
              </p:cNvPr>
              <p:cNvGrpSpPr/>
              <p:nvPr/>
            </p:nvGrpSpPr>
            <p:grpSpPr>
              <a:xfrm>
                <a:off x="81208" y="72052"/>
                <a:ext cx="878199" cy="816742"/>
                <a:chOff x="3809998" y="1028700"/>
                <a:chExt cx="1596725" cy="1447800"/>
              </a:xfrm>
            </p:grpSpPr>
            <p:sp>
              <p:nvSpPr>
                <p:cNvPr id="17" name="Octagon 16">
                  <a:extLst>
                    <a:ext uri="{FF2B5EF4-FFF2-40B4-BE49-F238E27FC236}">
                      <a16:creationId xmlns:a16="http://schemas.microsoft.com/office/drawing/2014/main" id="{BC21699C-DBAA-044F-AE1F-4AF5AC87D6E0}"/>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8" name="TextBox 17">
                  <a:extLst>
                    <a:ext uri="{FF2B5EF4-FFF2-40B4-BE49-F238E27FC236}">
                      <a16:creationId xmlns:a16="http://schemas.microsoft.com/office/drawing/2014/main" id="{A1B6F4AB-5395-E042-AEAC-5FDC51CD0B79}"/>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13" name="Octagon 12">
              <a:extLst>
                <a:ext uri="{FF2B5EF4-FFF2-40B4-BE49-F238E27FC236}">
                  <a16:creationId xmlns:a16="http://schemas.microsoft.com/office/drawing/2014/main" id="{C12E9B97-82BC-E541-8672-08F9829C76B9}"/>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 name="Rectangle 1">
            <a:extLst>
              <a:ext uri="{FF2B5EF4-FFF2-40B4-BE49-F238E27FC236}">
                <a16:creationId xmlns:a16="http://schemas.microsoft.com/office/drawing/2014/main" id="{1262DE74-D3A2-134F-B0C2-3BF1D4ACE05F}"/>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0893EC-0B6C-4C86-9362-EDF44B595123}"/>
              </a:ext>
            </a:extLst>
          </p:cNvPr>
          <p:cNvPicPr>
            <a:picLocks noChangeAspect="1"/>
          </p:cNvPicPr>
          <p:nvPr/>
        </p:nvPicPr>
        <p:blipFill>
          <a:blip r:embed="rId2"/>
          <a:stretch>
            <a:fillRect/>
          </a:stretch>
        </p:blipFill>
        <p:spPr>
          <a:xfrm>
            <a:off x="6575605" y="832760"/>
            <a:ext cx="2575322" cy="1333500"/>
          </a:xfrm>
          <a:prstGeom prst="rect">
            <a:avLst/>
          </a:prstGeom>
          <a:effectLst>
            <a:softEdge rad="88900"/>
          </a:effectLst>
        </p:spPr>
      </p:pic>
      <p:pic>
        <p:nvPicPr>
          <p:cNvPr id="1030" name="Picture 6" descr="Resultado de imagen de check mark icon">
            <a:extLst>
              <a:ext uri="{FF2B5EF4-FFF2-40B4-BE49-F238E27FC236}">
                <a16:creationId xmlns:a16="http://schemas.microsoft.com/office/drawing/2014/main" id="{27EFA807-45C8-4409-8F6B-685D857F563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519179" y="3837947"/>
            <a:ext cx="474518" cy="4745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98BEF2-3064-4E04-A34D-DCEA41925D4F}"/>
              </a:ext>
            </a:extLst>
          </p:cNvPr>
          <p:cNvSpPr/>
          <p:nvPr/>
        </p:nvSpPr>
        <p:spPr>
          <a:xfrm>
            <a:off x="733058" y="2400067"/>
            <a:ext cx="7834745" cy="1015663"/>
          </a:xfrm>
          <a:prstGeom prst="rect">
            <a:avLst/>
          </a:prstGeom>
        </p:spPr>
        <p:txBody>
          <a:bodyPr wrap="square">
            <a:spAutoFit/>
          </a:bodyPr>
          <a:lstStyle/>
          <a:p>
            <a:r>
              <a:rPr lang="en-US" sz="2000" dirty="0"/>
              <a:t>We are pioneers in neuromodulation, combining systolic and diastolic timed electrical peripheral stimulation and operant behavioral therapy for chronic pain.</a:t>
            </a:r>
          </a:p>
        </p:txBody>
      </p:sp>
      <p:pic>
        <p:nvPicPr>
          <p:cNvPr id="16" name="Picture 6" descr="Resultado de imagen de check mark icon">
            <a:extLst>
              <a:ext uri="{FF2B5EF4-FFF2-40B4-BE49-F238E27FC236}">
                <a16:creationId xmlns:a16="http://schemas.microsoft.com/office/drawing/2014/main" id="{43A78FEC-24D6-4746-8348-1B7F4804DF53}"/>
              </a:ext>
            </a:extLst>
          </p:cNvPr>
          <p:cNvPicPr>
            <a:picLocks noChangeAspect="1" noChangeArrowheads="1"/>
          </p:cNvPicPr>
          <p:nvPr/>
        </p:nvPicPr>
        <p:blipFill>
          <a:blip r:embed="rId3"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519179" y="5142518"/>
            <a:ext cx="474518" cy="4745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sultado de imagen de check mark icon">
            <a:extLst>
              <a:ext uri="{FF2B5EF4-FFF2-40B4-BE49-F238E27FC236}">
                <a16:creationId xmlns:a16="http://schemas.microsoft.com/office/drawing/2014/main" id="{AC1E7CA1-9E44-4E5E-9ACC-250FF40C87C5}"/>
              </a:ext>
            </a:extLst>
          </p:cNvPr>
          <p:cNvPicPr>
            <a:picLocks noChangeAspect="1" noChangeArrowheads="1"/>
          </p:cNvPicPr>
          <p:nvPr/>
        </p:nvPicPr>
        <p:blipFill>
          <a:blip r:embed="rId3"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4698279" y="3837947"/>
            <a:ext cx="474518" cy="4745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sultado de imagen de check mark icon">
            <a:extLst>
              <a:ext uri="{FF2B5EF4-FFF2-40B4-BE49-F238E27FC236}">
                <a16:creationId xmlns:a16="http://schemas.microsoft.com/office/drawing/2014/main" id="{42F1D7F3-1A4D-4B39-96AE-EE1E2A48E5D2}"/>
              </a:ext>
            </a:extLst>
          </p:cNvPr>
          <p:cNvPicPr>
            <a:picLocks noChangeAspect="1" noChangeArrowheads="1"/>
          </p:cNvPicPr>
          <p:nvPr/>
        </p:nvPicPr>
        <p:blipFill>
          <a:blip r:embed="rId3"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4699183" y="5142518"/>
            <a:ext cx="474518" cy="47451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90F1875-5983-4266-8AA2-35D7FEE98066}"/>
              </a:ext>
            </a:extLst>
          </p:cNvPr>
          <p:cNvSpPr/>
          <p:nvPr/>
        </p:nvSpPr>
        <p:spPr>
          <a:xfrm>
            <a:off x="1210235" y="3774474"/>
            <a:ext cx="3304879" cy="707886"/>
          </a:xfrm>
          <a:prstGeom prst="rect">
            <a:avLst/>
          </a:prstGeom>
        </p:spPr>
        <p:txBody>
          <a:bodyPr wrap="none">
            <a:spAutoFit/>
          </a:bodyPr>
          <a:lstStyle/>
          <a:p>
            <a:r>
              <a:rPr lang="en-US" sz="2000" spc="-4" dirty="0">
                <a:solidFill>
                  <a:srgbClr val="C00000"/>
                </a:solidFill>
                <a:ea typeface="Calibri" panose="020F0502020204030204" pitchFamily="34" charset="0"/>
                <a:cs typeface="Arial" panose="020B0604020202020204" pitchFamily="34" charset="0"/>
              </a:rPr>
              <a:t>Patented neuromodulation </a:t>
            </a:r>
            <a:br>
              <a:rPr lang="en-US" sz="2000" spc="-4" dirty="0">
                <a:solidFill>
                  <a:srgbClr val="C00000"/>
                </a:solidFill>
                <a:ea typeface="Calibri" panose="020F0502020204030204" pitchFamily="34" charset="0"/>
                <a:cs typeface="Arial" panose="020B0604020202020204" pitchFamily="34" charset="0"/>
              </a:rPr>
            </a:br>
            <a:r>
              <a:rPr lang="en-US" sz="2000" spc="-4" dirty="0">
                <a:solidFill>
                  <a:srgbClr val="C00000"/>
                </a:solidFill>
                <a:ea typeface="Calibri" panose="020F0502020204030204" pitchFamily="34" charset="0"/>
                <a:cs typeface="Arial" panose="020B0604020202020204" pitchFamily="34" charset="0"/>
              </a:rPr>
              <a:t>technology</a:t>
            </a:r>
            <a:endParaRPr lang="en-US" sz="2000" dirty="0">
              <a:solidFill>
                <a:srgbClr val="C00000"/>
              </a:solidFill>
            </a:endParaRPr>
          </a:p>
        </p:txBody>
      </p:sp>
      <p:sp>
        <p:nvSpPr>
          <p:cNvPr id="15" name="Rectangle 14">
            <a:extLst>
              <a:ext uri="{FF2B5EF4-FFF2-40B4-BE49-F238E27FC236}">
                <a16:creationId xmlns:a16="http://schemas.microsoft.com/office/drawing/2014/main" id="{30F8CDF7-B9EA-4DEC-9E14-DACB779E73E4}"/>
              </a:ext>
            </a:extLst>
          </p:cNvPr>
          <p:cNvSpPr/>
          <p:nvPr/>
        </p:nvSpPr>
        <p:spPr>
          <a:xfrm>
            <a:off x="1210235" y="4845600"/>
            <a:ext cx="3268586" cy="1323439"/>
          </a:xfrm>
          <a:prstGeom prst="rect">
            <a:avLst/>
          </a:prstGeom>
        </p:spPr>
        <p:txBody>
          <a:bodyPr wrap="square">
            <a:spAutoFit/>
          </a:bodyPr>
          <a:lstStyle/>
          <a:p>
            <a:r>
              <a:rPr lang="en-US" sz="2000" spc="-4" dirty="0">
                <a:solidFill>
                  <a:srgbClr val="C00000"/>
                </a:solidFill>
                <a:ea typeface="Calibri" panose="020F0502020204030204" pitchFamily="34" charset="0"/>
                <a:cs typeface="Arial" panose="020B0604020202020204" pitchFamily="34" charset="0"/>
              </a:rPr>
              <a:t>Validated through an RCT study. </a:t>
            </a:r>
            <a:r>
              <a:rPr lang="en-US" sz="2000" spc="-4" dirty="0">
                <a:solidFill>
                  <a:srgbClr val="C00000"/>
                </a:solidFill>
                <a:cs typeface="Arial" panose="020B0604020202020204" pitchFamily="34" charset="0"/>
              </a:rPr>
              <a:t>82% of female FM became Pain Free at the 12-month follow-up.</a:t>
            </a:r>
            <a:endParaRPr lang="en-US" sz="2000" dirty="0">
              <a:solidFill>
                <a:srgbClr val="C00000"/>
              </a:solidFill>
            </a:endParaRPr>
          </a:p>
        </p:txBody>
      </p:sp>
      <p:sp>
        <p:nvSpPr>
          <p:cNvPr id="19" name="Rectangle 18">
            <a:extLst>
              <a:ext uri="{FF2B5EF4-FFF2-40B4-BE49-F238E27FC236}">
                <a16:creationId xmlns:a16="http://schemas.microsoft.com/office/drawing/2014/main" id="{20F18E40-919E-4C95-A735-2315C831307B}"/>
              </a:ext>
            </a:extLst>
          </p:cNvPr>
          <p:cNvSpPr/>
          <p:nvPr/>
        </p:nvSpPr>
        <p:spPr>
          <a:xfrm>
            <a:off x="5344974" y="3732580"/>
            <a:ext cx="3211840" cy="707886"/>
          </a:xfrm>
          <a:prstGeom prst="rect">
            <a:avLst/>
          </a:prstGeom>
        </p:spPr>
        <p:txBody>
          <a:bodyPr wrap="square">
            <a:spAutoFit/>
          </a:bodyPr>
          <a:lstStyle/>
          <a:p>
            <a:r>
              <a:rPr lang="en-US" sz="2000" dirty="0">
                <a:solidFill>
                  <a:srgbClr val="C00000"/>
                </a:solidFill>
                <a:ea typeface="Calibri" panose="020F0502020204030204" pitchFamily="34" charset="0"/>
                <a:cs typeface="Arial" panose="020B0604020202020204" pitchFamily="34" charset="0"/>
              </a:rPr>
              <a:t>Non-invasive and low risk medical device</a:t>
            </a:r>
            <a:endParaRPr lang="en-US" sz="2000" dirty="0">
              <a:solidFill>
                <a:srgbClr val="C00000"/>
              </a:solidFill>
            </a:endParaRPr>
          </a:p>
        </p:txBody>
      </p:sp>
      <p:sp>
        <p:nvSpPr>
          <p:cNvPr id="21" name="Rectangle 20">
            <a:extLst>
              <a:ext uri="{FF2B5EF4-FFF2-40B4-BE49-F238E27FC236}">
                <a16:creationId xmlns:a16="http://schemas.microsoft.com/office/drawing/2014/main" id="{DD9BC24D-AF22-4860-9C67-AB8359AA15E3}"/>
              </a:ext>
            </a:extLst>
          </p:cNvPr>
          <p:cNvSpPr/>
          <p:nvPr/>
        </p:nvSpPr>
        <p:spPr>
          <a:xfrm>
            <a:off x="5344974" y="4999487"/>
            <a:ext cx="3373028" cy="1015663"/>
          </a:xfrm>
          <a:prstGeom prst="rect">
            <a:avLst/>
          </a:prstGeom>
        </p:spPr>
        <p:txBody>
          <a:bodyPr wrap="square">
            <a:spAutoFit/>
          </a:bodyPr>
          <a:lstStyle/>
          <a:p>
            <a:r>
              <a:rPr lang="en-US" sz="2000" dirty="0">
                <a:solidFill>
                  <a:srgbClr val="C00000"/>
                </a:solidFill>
              </a:rPr>
              <a:t>Operant behavioral therapy guided by a therapist and patient E-learning program</a:t>
            </a:r>
          </a:p>
        </p:txBody>
      </p:sp>
      <p:sp>
        <p:nvSpPr>
          <p:cNvPr id="25" name="Rectangle 24">
            <a:extLst>
              <a:ext uri="{FF2B5EF4-FFF2-40B4-BE49-F238E27FC236}">
                <a16:creationId xmlns:a16="http://schemas.microsoft.com/office/drawing/2014/main" id="{0CEED6BC-EBF0-F44B-98F0-E9FE6FDACF0F}"/>
              </a:ext>
            </a:extLst>
          </p:cNvPr>
          <p:cNvSpPr/>
          <p:nvPr/>
        </p:nvSpPr>
        <p:spPr>
          <a:xfrm>
            <a:off x="81208" y="1350680"/>
            <a:ext cx="7834745" cy="523220"/>
          </a:xfrm>
          <a:prstGeom prst="rect">
            <a:avLst/>
          </a:prstGeom>
        </p:spPr>
        <p:txBody>
          <a:bodyPr wrap="square">
            <a:spAutoFit/>
          </a:bodyPr>
          <a:lstStyle/>
          <a:p>
            <a:r>
              <a:rPr lang="en-US" sz="2800" dirty="0">
                <a:solidFill>
                  <a:schemeClr val="accent5">
                    <a:lumMod val="50000"/>
                  </a:schemeClr>
                </a:solidFill>
              </a:rPr>
              <a:t>HELPING PATIENTS LIVE PAIN-FREE LIVES</a:t>
            </a:r>
          </a:p>
        </p:txBody>
      </p:sp>
      <p:grpSp>
        <p:nvGrpSpPr>
          <p:cNvPr id="2" name="Group 1">
            <a:extLst>
              <a:ext uri="{FF2B5EF4-FFF2-40B4-BE49-F238E27FC236}">
                <a16:creationId xmlns:a16="http://schemas.microsoft.com/office/drawing/2014/main" id="{95175B7B-4E9D-EF45-8409-2D0EA72F0226}"/>
              </a:ext>
            </a:extLst>
          </p:cNvPr>
          <p:cNvGrpSpPr/>
          <p:nvPr/>
        </p:nvGrpSpPr>
        <p:grpSpPr>
          <a:xfrm>
            <a:off x="110406" y="144879"/>
            <a:ext cx="8923187" cy="816742"/>
            <a:chOff x="81208" y="533938"/>
            <a:chExt cx="8923187" cy="816742"/>
          </a:xfrm>
        </p:grpSpPr>
        <p:grpSp>
          <p:nvGrpSpPr>
            <p:cNvPr id="6" name="Group 5">
              <a:extLst>
                <a:ext uri="{FF2B5EF4-FFF2-40B4-BE49-F238E27FC236}">
                  <a16:creationId xmlns:a16="http://schemas.microsoft.com/office/drawing/2014/main" id="{FB98CEAB-4324-9D45-BA5C-6AFF5ABC6ACC}"/>
                </a:ext>
              </a:extLst>
            </p:cNvPr>
            <p:cNvGrpSpPr/>
            <p:nvPr/>
          </p:nvGrpSpPr>
          <p:grpSpPr>
            <a:xfrm>
              <a:off x="81208" y="533938"/>
              <a:ext cx="8923187" cy="816742"/>
              <a:chOff x="81208" y="72052"/>
              <a:chExt cx="8923187" cy="816742"/>
            </a:xfrm>
          </p:grpSpPr>
          <p:sp>
            <p:nvSpPr>
              <p:cNvPr id="8" name="Rectangle 7">
                <a:extLst>
                  <a:ext uri="{FF2B5EF4-FFF2-40B4-BE49-F238E27FC236}">
                    <a16:creationId xmlns:a16="http://schemas.microsoft.com/office/drawing/2014/main" id="{EC145932-C4A2-4432-AEA5-44C5F0073FD8}"/>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9" name="Title 3">
                <a:extLst>
                  <a:ext uri="{FF2B5EF4-FFF2-40B4-BE49-F238E27FC236}">
                    <a16:creationId xmlns:a16="http://schemas.microsoft.com/office/drawing/2014/main" id="{B7C092E5-B4CA-49F8-B98A-B3E2FC81E3D4}"/>
                  </a:ext>
                </a:extLst>
              </p:cNvPr>
              <p:cNvSpPr txBox="1">
                <a:spLocks/>
              </p:cNvSpPr>
              <p:nvPr/>
            </p:nvSpPr>
            <p:spPr>
              <a:xfrm>
                <a:off x="4251504" y="259907"/>
                <a:ext cx="4648201"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OUR   OBJECTIVE</a:t>
                </a:r>
                <a:r>
                  <a:rPr lang="en-US" sz="1800" b="1" dirty="0">
                    <a:latin typeface="Avenir Book" panose="02000503020000020003" pitchFamily="2" charset="0"/>
                  </a:rPr>
                  <a:t> </a:t>
                </a:r>
                <a:endParaRPr lang="en-US" sz="1800" dirty="0">
                  <a:latin typeface="Avenir Book" panose="02000503020000020003" pitchFamily="2" charset="0"/>
                </a:endParaRPr>
              </a:p>
            </p:txBody>
          </p:sp>
          <p:grpSp>
            <p:nvGrpSpPr>
              <p:cNvPr id="22" name="Group 21">
                <a:extLst>
                  <a:ext uri="{FF2B5EF4-FFF2-40B4-BE49-F238E27FC236}">
                    <a16:creationId xmlns:a16="http://schemas.microsoft.com/office/drawing/2014/main" id="{D350706C-3DBC-5440-948C-8ED497BD988A}"/>
                  </a:ext>
                </a:extLst>
              </p:cNvPr>
              <p:cNvGrpSpPr/>
              <p:nvPr/>
            </p:nvGrpSpPr>
            <p:grpSpPr>
              <a:xfrm>
                <a:off x="81208" y="72052"/>
                <a:ext cx="878199" cy="816742"/>
                <a:chOff x="3809998" y="1028700"/>
                <a:chExt cx="1596725" cy="1447800"/>
              </a:xfrm>
            </p:grpSpPr>
            <p:sp>
              <p:nvSpPr>
                <p:cNvPr id="23" name="Octagon 22">
                  <a:extLst>
                    <a:ext uri="{FF2B5EF4-FFF2-40B4-BE49-F238E27FC236}">
                      <a16:creationId xmlns:a16="http://schemas.microsoft.com/office/drawing/2014/main" id="{C26C0F2D-CFB2-264B-A98E-63966DF57A70}"/>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4" name="TextBox 23">
                  <a:extLst>
                    <a:ext uri="{FF2B5EF4-FFF2-40B4-BE49-F238E27FC236}">
                      <a16:creationId xmlns:a16="http://schemas.microsoft.com/office/drawing/2014/main" id="{9C844972-0F93-7E44-843D-C4B9ACE03F9D}"/>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26" name="Octagon 25">
              <a:extLst>
                <a:ext uri="{FF2B5EF4-FFF2-40B4-BE49-F238E27FC236}">
                  <a16:creationId xmlns:a16="http://schemas.microsoft.com/office/drawing/2014/main" id="{4E68C0CE-E6A3-3844-9592-CB0A576BA1DC}"/>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7" name="Rectangle 26">
            <a:extLst>
              <a:ext uri="{FF2B5EF4-FFF2-40B4-BE49-F238E27FC236}">
                <a16:creationId xmlns:a16="http://schemas.microsoft.com/office/drawing/2014/main" id="{6C4CA6DE-9AAF-9A44-A6FF-086BBAF14ACC}"/>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extLst>
      <p:ext uri="{BB962C8B-B14F-4D97-AF65-F5344CB8AC3E}">
        <p14:creationId xmlns:p14="http://schemas.microsoft.com/office/powerpoint/2010/main" val="211936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F7A648-95DD-416C-BE70-04E05DAA3F17}"/>
              </a:ext>
            </a:extLst>
          </p:cNvPr>
          <p:cNvSpPr/>
          <p:nvPr/>
        </p:nvSpPr>
        <p:spPr>
          <a:xfrm>
            <a:off x="5155975" y="1830297"/>
            <a:ext cx="4092876"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SET device stimulates the patient through the finger</a:t>
            </a:r>
          </a:p>
        </p:txBody>
      </p:sp>
      <p:sp>
        <p:nvSpPr>
          <p:cNvPr id="14" name="Rectangle 13">
            <a:extLst>
              <a:ext uri="{FF2B5EF4-FFF2-40B4-BE49-F238E27FC236}">
                <a16:creationId xmlns:a16="http://schemas.microsoft.com/office/drawing/2014/main" id="{ECD9F7BC-3A5F-45D1-BFD8-F9E34ED1CA30}"/>
              </a:ext>
            </a:extLst>
          </p:cNvPr>
          <p:cNvSpPr/>
          <p:nvPr/>
        </p:nvSpPr>
        <p:spPr>
          <a:xfrm>
            <a:off x="5155975" y="2525510"/>
            <a:ext cx="3945311"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Improves known pain biomarkers</a:t>
            </a:r>
          </a:p>
        </p:txBody>
      </p:sp>
      <p:sp>
        <p:nvSpPr>
          <p:cNvPr id="15" name="Rectangle 14">
            <a:extLst>
              <a:ext uri="{FF2B5EF4-FFF2-40B4-BE49-F238E27FC236}">
                <a16:creationId xmlns:a16="http://schemas.microsoft.com/office/drawing/2014/main" id="{11123ACC-D87E-4BD5-9A35-EE31807B4BB7}"/>
              </a:ext>
            </a:extLst>
          </p:cNvPr>
          <p:cNvSpPr/>
          <p:nvPr/>
        </p:nvSpPr>
        <p:spPr>
          <a:xfrm>
            <a:off x="5150008" y="3075346"/>
            <a:ext cx="3618298"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Collects patient biometric data</a:t>
            </a:r>
          </a:p>
        </p:txBody>
      </p:sp>
      <p:sp>
        <p:nvSpPr>
          <p:cNvPr id="16" name="Rectangle 15">
            <a:extLst>
              <a:ext uri="{FF2B5EF4-FFF2-40B4-BE49-F238E27FC236}">
                <a16:creationId xmlns:a16="http://schemas.microsoft.com/office/drawing/2014/main" id="{7DF15915-1719-4895-B05C-5109D8E705D8}"/>
              </a:ext>
            </a:extLst>
          </p:cNvPr>
          <p:cNvSpPr/>
          <p:nvPr/>
        </p:nvSpPr>
        <p:spPr>
          <a:xfrm>
            <a:off x="5147862" y="3522230"/>
            <a:ext cx="3885229"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device calculates baroreceptor sensitivity (BRS) during every Yoga session</a:t>
            </a:r>
          </a:p>
        </p:txBody>
      </p:sp>
      <p:pic>
        <p:nvPicPr>
          <p:cNvPr id="18" name="Picture 17">
            <a:extLst>
              <a:ext uri="{FF2B5EF4-FFF2-40B4-BE49-F238E27FC236}">
                <a16:creationId xmlns:a16="http://schemas.microsoft.com/office/drawing/2014/main" id="{E0142BED-3C19-430B-ABFC-C3F9A95FB589}"/>
              </a:ext>
            </a:extLst>
          </p:cNvPr>
          <p:cNvPicPr>
            <a:picLocks noChangeAspect="1"/>
          </p:cNvPicPr>
          <p:nvPr/>
        </p:nvPicPr>
        <p:blipFill>
          <a:blip r:embed="rId2"/>
          <a:stretch>
            <a:fillRect/>
          </a:stretch>
        </p:blipFill>
        <p:spPr>
          <a:xfrm>
            <a:off x="4840164" y="1926075"/>
            <a:ext cx="242888" cy="285750"/>
          </a:xfrm>
          <a:prstGeom prst="rect">
            <a:avLst/>
          </a:prstGeom>
        </p:spPr>
      </p:pic>
      <p:pic>
        <p:nvPicPr>
          <p:cNvPr id="19" name="Picture 18">
            <a:extLst>
              <a:ext uri="{FF2B5EF4-FFF2-40B4-BE49-F238E27FC236}">
                <a16:creationId xmlns:a16="http://schemas.microsoft.com/office/drawing/2014/main" id="{E4FBA209-75A2-48FF-8BE5-BB3CC740F86F}"/>
              </a:ext>
            </a:extLst>
          </p:cNvPr>
          <p:cNvPicPr>
            <a:picLocks noChangeAspect="1"/>
          </p:cNvPicPr>
          <p:nvPr/>
        </p:nvPicPr>
        <p:blipFill>
          <a:blip r:embed="rId2"/>
          <a:stretch>
            <a:fillRect/>
          </a:stretch>
        </p:blipFill>
        <p:spPr>
          <a:xfrm>
            <a:off x="4840164" y="2582821"/>
            <a:ext cx="242888" cy="285750"/>
          </a:xfrm>
          <a:prstGeom prst="rect">
            <a:avLst/>
          </a:prstGeom>
        </p:spPr>
      </p:pic>
      <p:pic>
        <p:nvPicPr>
          <p:cNvPr id="20" name="Picture 19">
            <a:extLst>
              <a:ext uri="{FF2B5EF4-FFF2-40B4-BE49-F238E27FC236}">
                <a16:creationId xmlns:a16="http://schemas.microsoft.com/office/drawing/2014/main" id="{407532B4-0660-4794-AFBB-E0DE1FADF353}"/>
              </a:ext>
            </a:extLst>
          </p:cNvPr>
          <p:cNvPicPr>
            <a:picLocks noChangeAspect="1"/>
          </p:cNvPicPr>
          <p:nvPr/>
        </p:nvPicPr>
        <p:blipFill>
          <a:blip r:embed="rId2"/>
          <a:stretch>
            <a:fillRect/>
          </a:stretch>
        </p:blipFill>
        <p:spPr>
          <a:xfrm>
            <a:off x="4840164" y="3139301"/>
            <a:ext cx="242888" cy="285750"/>
          </a:xfrm>
          <a:prstGeom prst="rect">
            <a:avLst/>
          </a:prstGeom>
        </p:spPr>
      </p:pic>
      <p:pic>
        <p:nvPicPr>
          <p:cNvPr id="21" name="Picture 20">
            <a:extLst>
              <a:ext uri="{FF2B5EF4-FFF2-40B4-BE49-F238E27FC236}">
                <a16:creationId xmlns:a16="http://schemas.microsoft.com/office/drawing/2014/main" id="{F4969BE4-9BBB-4096-A050-DFEE3E096ECA}"/>
              </a:ext>
            </a:extLst>
          </p:cNvPr>
          <p:cNvPicPr>
            <a:picLocks noChangeAspect="1"/>
          </p:cNvPicPr>
          <p:nvPr/>
        </p:nvPicPr>
        <p:blipFill>
          <a:blip r:embed="rId2"/>
          <a:stretch>
            <a:fillRect/>
          </a:stretch>
        </p:blipFill>
        <p:spPr>
          <a:xfrm>
            <a:off x="4826330" y="3580122"/>
            <a:ext cx="242888" cy="285750"/>
          </a:xfrm>
          <a:prstGeom prst="rect">
            <a:avLst/>
          </a:prstGeom>
        </p:spPr>
      </p:pic>
      <p:pic>
        <p:nvPicPr>
          <p:cNvPr id="22" name="Picture 21">
            <a:extLst>
              <a:ext uri="{FF2B5EF4-FFF2-40B4-BE49-F238E27FC236}">
                <a16:creationId xmlns:a16="http://schemas.microsoft.com/office/drawing/2014/main" id="{AB461946-6E0F-4CE1-801E-C31C79F24740}"/>
              </a:ext>
            </a:extLst>
          </p:cNvPr>
          <p:cNvPicPr>
            <a:picLocks noChangeAspect="1"/>
          </p:cNvPicPr>
          <p:nvPr/>
        </p:nvPicPr>
        <p:blipFill>
          <a:blip r:embed="rId3"/>
          <a:stretch>
            <a:fillRect/>
          </a:stretch>
        </p:blipFill>
        <p:spPr>
          <a:xfrm>
            <a:off x="141471" y="1979192"/>
            <a:ext cx="235744" cy="242888"/>
          </a:xfrm>
          <a:prstGeom prst="rect">
            <a:avLst/>
          </a:prstGeom>
        </p:spPr>
      </p:pic>
      <p:sp>
        <p:nvSpPr>
          <p:cNvPr id="23" name="Rectangle 22">
            <a:extLst>
              <a:ext uri="{FF2B5EF4-FFF2-40B4-BE49-F238E27FC236}">
                <a16:creationId xmlns:a16="http://schemas.microsoft.com/office/drawing/2014/main" id="{89B4C2E9-6F84-4D1A-9AE2-22ABB4D1C631}"/>
              </a:ext>
            </a:extLst>
          </p:cNvPr>
          <p:cNvSpPr/>
          <p:nvPr/>
        </p:nvSpPr>
        <p:spPr>
          <a:xfrm>
            <a:off x="377215" y="1874063"/>
            <a:ext cx="4270985" cy="707886"/>
          </a:xfrm>
          <a:prstGeom prst="rect">
            <a:avLst/>
          </a:prstGeom>
        </p:spPr>
        <p:txBody>
          <a:bodyPr wrap="square">
            <a:spAutoFit/>
          </a:bodyPr>
          <a:lstStyle/>
          <a:p>
            <a:r>
              <a:rPr lang="en-US" sz="2000" dirty="0"/>
              <a:t>Medication: Long-term opioid use increases pain</a:t>
            </a:r>
          </a:p>
        </p:txBody>
      </p:sp>
      <p:sp>
        <p:nvSpPr>
          <p:cNvPr id="24" name="Rectangle 23">
            <a:extLst>
              <a:ext uri="{FF2B5EF4-FFF2-40B4-BE49-F238E27FC236}">
                <a16:creationId xmlns:a16="http://schemas.microsoft.com/office/drawing/2014/main" id="{785E30B0-15BB-4F23-B6A8-AEA234EC14A7}"/>
              </a:ext>
            </a:extLst>
          </p:cNvPr>
          <p:cNvSpPr/>
          <p:nvPr/>
        </p:nvSpPr>
        <p:spPr>
          <a:xfrm>
            <a:off x="387637" y="2642949"/>
            <a:ext cx="3701075" cy="707886"/>
          </a:xfrm>
          <a:prstGeom prst="rect">
            <a:avLst/>
          </a:prstGeom>
        </p:spPr>
        <p:txBody>
          <a:bodyPr wrap="square">
            <a:spAutoFit/>
          </a:bodyPr>
          <a:lstStyle/>
          <a:p>
            <a:r>
              <a:rPr lang="en-US" sz="2000" dirty="0"/>
              <a:t>Implants: Expensive and often ineffective</a:t>
            </a:r>
          </a:p>
        </p:txBody>
      </p:sp>
      <p:sp>
        <p:nvSpPr>
          <p:cNvPr id="25" name="Rectangle 24">
            <a:extLst>
              <a:ext uri="{FF2B5EF4-FFF2-40B4-BE49-F238E27FC236}">
                <a16:creationId xmlns:a16="http://schemas.microsoft.com/office/drawing/2014/main" id="{72FE9075-8E6A-4E73-A7F5-20F35C23E762}"/>
              </a:ext>
            </a:extLst>
          </p:cNvPr>
          <p:cNvSpPr/>
          <p:nvPr/>
        </p:nvSpPr>
        <p:spPr>
          <a:xfrm>
            <a:off x="402364" y="3418177"/>
            <a:ext cx="3449647" cy="707886"/>
          </a:xfrm>
          <a:prstGeom prst="rect">
            <a:avLst/>
          </a:prstGeom>
        </p:spPr>
        <p:txBody>
          <a:bodyPr wrap="square">
            <a:spAutoFit/>
          </a:bodyPr>
          <a:lstStyle/>
          <a:p>
            <a:r>
              <a:rPr lang="en-US" sz="2000" dirty="0"/>
              <a:t>Multimodal Therapy: Just reduces pain</a:t>
            </a:r>
          </a:p>
        </p:txBody>
      </p:sp>
      <p:sp>
        <p:nvSpPr>
          <p:cNvPr id="26" name="Rectangle 25">
            <a:extLst>
              <a:ext uri="{FF2B5EF4-FFF2-40B4-BE49-F238E27FC236}">
                <a16:creationId xmlns:a16="http://schemas.microsoft.com/office/drawing/2014/main" id="{F9B95A99-AE5D-456B-BE45-BC404DCAF9AD}"/>
              </a:ext>
            </a:extLst>
          </p:cNvPr>
          <p:cNvSpPr/>
          <p:nvPr/>
        </p:nvSpPr>
        <p:spPr>
          <a:xfrm>
            <a:off x="398554" y="4150456"/>
            <a:ext cx="4465993" cy="707886"/>
          </a:xfrm>
          <a:prstGeom prst="rect">
            <a:avLst/>
          </a:prstGeom>
        </p:spPr>
        <p:txBody>
          <a:bodyPr wrap="square">
            <a:spAutoFit/>
          </a:bodyPr>
          <a:lstStyle/>
          <a:p>
            <a:r>
              <a:rPr lang="en-US" sz="2000" dirty="0"/>
              <a:t>Traditional Therapy: Ignores patient heterogeneity</a:t>
            </a:r>
          </a:p>
        </p:txBody>
      </p:sp>
      <p:sp>
        <p:nvSpPr>
          <p:cNvPr id="27" name="Rectangle 26">
            <a:extLst>
              <a:ext uri="{FF2B5EF4-FFF2-40B4-BE49-F238E27FC236}">
                <a16:creationId xmlns:a16="http://schemas.microsoft.com/office/drawing/2014/main" id="{468C0709-03D1-4E1F-BD1B-D7B2B2288F9B}"/>
              </a:ext>
            </a:extLst>
          </p:cNvPr>
          <p:cNvSpPr/>
          <p:nvPr/>
        </p:nvSpPr>
        <p:spPr>
          <a:xfrm>
            <a:off x="387637" y="4922027"/>
            <a:ext cx="4274423" cy="707886"/>
          </a:xfrm>
          <a:prstGeom prst="rect">
            <a:avLst/>
          </a:prstGeom>
        </p:spPr>
        <p:txBody>
          <a:bodyPr wrap="square">
            <a:spAutoFit/>
          </a:bodyPr>
          <a:lstStyle/>
          <a:p>
            <a:r>
              <a:rPr lang="en-US" sz="2000" dirty="0"/>
              <a:t>Bio Neurofeedback: Same as CBT, but less effective</a:t>
            </a:r>
          </a:p>
        </p:txBody>
      </p:sp>
      <p:pic>
        <p:nvPicPr>
          <p:cNvPr id="28" name="Picture 27">
            <a:extLst>
              <a:ext uri="{FF2B5EF4-FFF2-40B4-BE49-F238E27FC236}">
                <a16:creationId xmlns:a16="http://schemas.microsoft.com/office/drawing/2014/main" id="{78D87DD5-30D1-4D13-99A3-A647C0513FBD}"/>
              </a:ext>
            </a:extLst>
          </p:cNvPr>
          <p:cNvPicPr>
            <a:picLocks noChangeAspect="1"/>
          </p:cNvPicPr>
          <p:nvPr/>
        </p:nvPicPr>
        <p:blipFill>
          <a:blip r:embed="rId3"/>
          <a:stretch>
            <a:fillRect/>
          </a:stretch>
        </p:blipFill>
        <p:spPr>
          <a:xfrm>
            <a:off x="141471" y="2763817"/>
            <a:ext cx="235744" cy="242888"/>
          </a:xfrm>
          <a:prstGeom prst="rect">
            <a:avLst/>
          </a:prstGeom>
        </p:spPr>
      </p:pic>
      <p:pic>
        <p:nvPicPr>
          <p:cNvPr id="29" name="Picture 28">
            <a:extLst>
              <a:ext uri="{FF2B5EF4-FFF2-40B4-BE49-F238E27FC236}">
                <a16:creationId xmlns:a16="http://schemas.microsoft.com/office/drawing/2014/main" id="{3CAD0DAD-9C99-4B29-A865-67B5F1F6F267}"/>
              </a:ext>
            </a:extLst>
          </p:cNvPr>
          <p:cNvPicPr>
            <a:picLocks noChangeAspect="1"/>
          </p:cNvPicPr>
          <p:nvPr/>
        </p:nvPicPr>
        <p:blipFill>
          <a:blip r:embed="rId3"/>
          <a:stretch>
            <a:fillRect/>
          </a:stretch>
        </p:blipFill>
        <p:spPr>
          <a:xfrm>
            <a:off x="141471" y="3527992"/>
            <a:ext cx="235744" cy="242888"/>
          </a:xfrm>
          <a:prstGeom prst="rect">
            <a:avLst/>
          </a:prstGeom>
        </p:spPr>
      </p:pic>
      <p:pic>
        <p:nvPicPr>
          <p:cNvPr id="30" name="Picture 29">
            <a:extLst>
              <a:ext uri="{FF2B5EF4-FFF2-40B4-BE49-F238E27FC236}">
                <a16:creationId xmlns:a16="http://schemas.microsoft.com/office/drawing/2014/main" id="{7BE7F270-48EA-4D97-AD6D-9DDFB93AC57A}"/>
              </a:ext>
            </a:extLst>
          </p:cNvPr>
          <p:cNvPicPr>
            <a:picLocks noChangeAspect="1"/>
          </p:cNvPicPr>
          <p:nvPr/>
        </p:nvPicPr>
        <p:blipFill>
          <a:blip r:embed="rId3"/>
          <a:stretch>
            <a:fillRect/>
          </a:stretch>
        </p:blipFill>
        <p:spPr>
          <a:xfrm>
            <a:off x="141471" y="4306823"/>
            <a:ext cx="235744" cy="242888"/>
          </a:xfrm>
          <a:prstGeom prst="rect">
            <a:avLst/>
          </a:prstGeom>
        </p:spPr>
      </p:pic>
      <p:pic>
        <p:nvPicPr>
          <p:cNvPr id="31" name="Picture 30">
            <a:extLst>
              <a:ext uri="{FF2B5EF4-FFF2-40B4-BE49-F238E27FC236}">
                <a16:creationId xmlns:a16="http://schemas.microsoft.com/office/drawing/2014/main" id="{9681C3A2-4065-4F21-AAC2-E7DA6A3F2A52}"/>
              </a:ext>
            </a:extLst>
          </p:cNvPr>
          <p:cNvPicPr>
            <a:picLocks noChangeAspect="1"/>
          </p:cNvPicPr>
          <p:nvPr/>
        </p:nvPicPr>
        <p:blipFill>
          <a:blip r:embed="rId3"/>
          <a:stretch>
            <a:fillRect/>
          </a:stretch>
        </p:blipFill>
        <p:spPr>
          <a:xfrm>
            <a:off x="141471" y="5067874"/>
            <a:ext cx="235744" cy="242888"/>
          </a:xfrm>
          <a:prstGeom prst="rect">
            <a:avLst/>
          </a:prstGeom>
        </p:spPr>
      </p:pic>
      <p:pic>
        <p:nvPicPr>
          <p:cNvPr id="32" name="Picture 31">
            <a:extLst>
              <a:ext uri="{FF2B5EF4-FFF2-40B4-BE49-F238E27FC236}">
                <a16:creationId xmlns:a16="http://schemas.microsoft.com/office/drawing/2014/main" id="{EA65AEFA-DA21-4B0C-BDD9-70F015C29197}"/>
              </a:ext>
            </a:extLst>
          </p:cNvPr>
          <p:cNvPicPr>
            <a:picLocks noChangeAspect="1"/>
          </p:cNvPicPr>
          <p:nvPr/>
        </p:nvPicPr>
        <p:blipFill>
          <a:blip r:embed="rId2"/>
          <a:stretch>
            <a:fillRect/>
          </a:stretch>
        </p:blipFill>
        <p:spPr>
          <a:xfrm>
            <a:off x="4840164" y="4684691"/>
            <a:ext cx="242888" cy="285750"/>
          </a:xfrm>
          <a:prstGeom prst="rect">
            <a:avLst/>
          </a:prstGeom>
        </p:spPr>
      </p:pic>
      <p:sp>
        <p:nvSpPr>
          <p:cNvPr id="33" name="Rectangle 32">
            <a:extLst>
              <a:ext uri="{FF2B5EF4-FFF2-40B4-BE49-F238E27FC236}">
                <a16:creationId xmlns:a16="http://schemas.microsoft.com/office/drawing/2014/main" id="{5E216B8A-9CA1-45E0-97EC-8653E969F9DD}"/>
              </a:ext>
            </a:extLst>
          </p:cNvPr>
          <p:cNvSpPr/>
          <p:nvPr/>
        </p:nvSpPr>
        <p:spPr>
          <a:xfrm>
            <a:off x="5144052" y="4584667"/>
            <a:ext cx="3554070" cy="1015663"/>
          </a:xfrm>
          <a:prstGeom prst="rect">
            <a:avLst/>
          </a:prstGeom>
        </p:spPr>
        <p:txBody>
          <a:bodyPr wrap="square">
            <a:spAutoFit/>
          </a:bodyPr>
          <a:lstStyle/>
          <a:p>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SET has a long-term effect (6-12 months) and can be refreshed if needed</a:t>
            </a:r>
            <a:endParaRPr lang="en-US" sz="20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39CE8994-34C1-4B4F-A292-190A0AF2875C}"/>
              </a:ext>
            </a:extLst>
          </p:cNvPr>
          <p:cNvSpPr/>
          <p:nvPr/>
        </p:nvSpPr>
        <p:spPr>
          <a:xfrm>
            <a:off x="502836" y="1228087"/>
            <a:ext cx="4016612" cy="461665"/>
          </a:xfrm>
          <a:prstGeom prst="rect">
            <a:avLst/>
          </a:prstGeom>
        </p:spPr>
        <p:txBody>
          <a:bodyPr wrap="none">
            <a:spAutoFit/>
          </a:bodyPr>
          <a:lstStyle/>
          <a:p>
            <a:r>
              <a:rPr lang="en-US" sz="2400" b="1" spc="-15" dirty="0">
                <a:latin typeface="Arial Narrow" panose="020B0606020202030204" pitchFamily="34" charset="0"/>
                <a:ea typeface="Calibri" panose="020F0502020204030204" pitchFamily="34" charset="0"/>
                <a:cs typeface="Arial" panose="020B0604020202020204" pitchFamily="34" charset="0"/>
              </a:rPr>
              <a:t>EXISTING</a:t>
            </a:r>
            <a:r>
              <a:rPr lang="en-US" sz="2400" b="1" spc="146" dirty="0">
                <a:latin typeface="Arial Narrow" panose="020B0606020202030204" pitchFamily="34" charset="0"/>
                <a:ea typeface="Calibri" panose="020F0502020204030204" pitchFamily="34" charset="0"/>
                <a:cs typeface="Arial" panose="020B0604020202020204" pitchFamily="34" charset="0"/>
              </a:rPr>
              <a:t> </a:t>
            </a:r>
            <a:r>
              <a:rPr lang="en-US" sz="2400" b="1" spc="-15" dirty="0">
                <a:latin typeface="Arial Narrow" panose="020B0606020202030204" pitchFamily="34" charset="0"/>
                <a:ea typeface="Calibri" panose="020F0502020204030204" pitchFamily="34" charset="0"/>
                <a:cs typeface="Arial" panose="020B0604020202020204" pitchFamily="34" charset="0"/>
              </a:rPr>
              <a:t>SOLUTIONS / ISSUES</a:t>
            </a:r>
            <a:endParaRPr lang="en-US" sz="2400" dirty="0"/>
          </a:p>
        </p:txBody>
      </p:sp>
      <p:pic>
        <p:nvPicPr>
          <p:cNvPr id="36" name="Picture 35">
            <a:extLst>
              <a:ext uri="{FF2B5EF4-FFF2-40B4-BE49-F238E27FC236}">
                <a16:creationId xmlns:a16="http://schemas.microsoft.com/office/drawing/2014/main" id="{C9FF0EAB-4C0D-4224-8D01-2B8F28B4259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8537" y="5861660"/>
            <a:ext cx="1037666" cy="646109"/>
          </a:xfrm>
          <a:prstGeom prst="rect">
            <a:avLst/>
          </a:prstGeom>
        </p:spPr>
      </p:pic>
      <p:pic>
        <p:nvPicPr>
          <p:cNvPr id="37" name="Picture 36">
            <a:extLst>
              <a:ext uri="{FF2B5EF4-FFF2-40B4-BE49-F238E27FC236}">
                <a16:creationId xmlns:a16="http://schemas.microsoft.com/office/drawing/2014/main" id="{9C564361-C0ED-47E0-9B57-5E1D17852E6C}"/>
              </a:ext>
            </a:extLst>
          </p:cNvPr>
          <p:cNvPicPr>
            <a:picLocks noChangeAspect="1"/>
          </p:cNvPicPr>
          <p:nvPr/>
        </p:nvPicPr>
        <p:blipFill>
          <a:blip r:embed="rId5"/>
          <a:stretch>
            <a:fillRect/>
          </a:stretch>
        </p:blipFill>
        <p:spPr>
          <a:xfrm>
            <a:off x="1523634" y="5861660"/>
            <a:ext cx="1073087" cy="646109"/>
          </a:xfrm>
          <a:prstGeom prst="rect">
            <a:avLst/>
          </a:prstGeom>
        </p:spPr>
      </p:pic>
      <p:pic>
        <p:nvPicPr>
          <p:cNvPr id="2050" name="Picture 2" descr="Resultado de imagen de multimodal pain therapy">
            <a:extLst>
              <a:ext uri="{FF2B5EF4-FFF2-40B4-BE49-F238E27FC236}">
                <a16:creationId xmlns:a16="http://schemas.microsoft.com/office/drawing/2014/main" id="{605378AD-55EF-4AE9-AF4E-9C3D4A2B0B0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24153" y="5859244"/>
            <a:ext cx="974110" cy="6342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6DAB9FE9-C40A-4724-9D37-CF262F27C48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90794" y="5853128"/>
            <a:ext cx="435296" cy="634223"/>
          </a:xfrm>
          <a:prstGeom prst="rect">
            <a:avLst/>
          </a:prstGeom>
        </p:spPr>
      </p:pic>
      <p:pic>
        <p:nvPicPr>
          <p:cNvPr id="42" name="Imagen 4">
            <a:extLst>
              <a:ext uri="{FF2B5EF4-FFF2-40B4-BE49-F238E27FC236}">
                <a16:creationId xmlns:a16="http://schemas.microsoft.com/office/drawing/2014/main" id="{B2A8D1C0-8200-45B9-86AE-FD7A42115653}"/>
              </a:ext>
            </a:extLst>
          </p:cNvPr>
          <p:cNvPicPr/>
          <p:nvPr/>
        </p:nvPicPr>
        <p:blipFill>
          <a:blip r:embed="rId8" cstate="print">
            <a:extLst>
              <a:ext uri="{28A0092B-C50C-407E-A947-70E740481C1C}">
                <a14:useLocalDpi xmlns:a14="http://schemas.microsoft.com/office/drawing/2010/main"/>
              </a:ext>
            </a:extLst>
          </a:blip>
          <a:stretch>
            <a:fillRect/>
          </a:stretch>
        </p:blipFill>
        <p:spPr>
          <a:xfrm>
            <a:off x="5934152" y="5861660"/>
            <a:ext cx="1037666" cy="646109"/>
          </a:xfrm>
          <a:prstGeom prst="rect">
            <a:avLst/>
          </a:prstGeom>
          <a:ln>
            <a:noFill/>
          </a:ln>
        </p:spPr>
      </p:pic>
      <p:pic>
        <p:nvPicPr>
          <p:cNvPr id="45" name="Imagen 7172">
            <a:extLst>
              <a:ext uri="{FF2B5EF4-FFF2-40B4-BE49-F238E27FC236}">
                <a16:creationId xmlns:a16="http://schemas.microsoft.com/office/drawing/2014/main" id="{3913CDF9-48E7-4D43-B52E-33224DD0FA88}"/>
              </a:ext>
            </a:extLst>
          </p:cNvPr>
          <p:cNvPicPr/>
          <p:nvPr/>
        </p:nvPicPr>
        <p:blipFill>
          <a:blip r:embed="rId9" cstate="print">
            <a:extLst>
              <a:ext uri="{28A0092B-C50C-407E-A947-70E740481C1C}">
                <a14:useLocalDpi xmlns:a14="http://schemas.microsoft.com/office/drawing/2010/main"/>
              </a:ext>
            </a:extLst>
          </a:blip>
          <a:stretch>
            <a:fillRect/>
          </a:stretch>
        </p:blipFill>
        <p:spPr>
          <a:xfrm>
            <a:off x="7176591" y="5853128"/>
            <a:ext cx="642421" cy="640339"/>
          </a:xfrm>
          <a:prstGeom prst="rect">
            <a:avLst/>
          </a:prstGeom>
          <a:ln>
            <a:noFill/>
          </a:ln>
        </p:spPr>
      </p:pic>
      <p:grpSp>
        <p:nvGrpSpPr>
          <p:cNvPr id="48" name="Group 47">
            <a:extLst>
              <a:ext uri="{FF2B5EF4-FFF2-40B4-BE49-F238E27FC236}">
                <a16:creationId xmlns:a16="http://schemas.microsoft.com/office/drawing/2014/main" id="{F54FCB79-932C-B34F-AC1F-557699D541EC}"/>
              </a:ext>
            </a:extLst>
          </p:cNvPr>
          <p:cNvGrpSpPr/>
          <p:nvPr/>
        </p:nvGrpSpPr>
        <p:grpSpPr>
          <a:xfrm>
            <a:off x="110406" y="152400"/>
            <a:ext cx="8923187" cy="816742"/>
            <a:chOff x="81208" y="533938"/>
            <a:chExt cx="8923187" cy="816742"/>
          </a:xfrm>
        </p:grpSpPr>
        <p:grpSp>
          <p:nvGrpSpPr>
            <p:cNvPr id="49" name="Group 48">
              <a:extLst>
                <a:ext uri="{FF2B5EF4-FFF2-40B4-BE49-F238E27FC236}">
                  <a16:creationId xmlns:a16="http://schemas.microsoft.com/office/drawing/2014/main" id="{58190372-4A4E-914C-B598-4C38B9C6BC01}"/>
                </a:ext>
              </a:extLst>
            </p:cNvPr>
            <p:cNvGrpSpPr/>
            <p:nvPr/>
          </p:nvGrpSpPr>
          <p:grpSpPr>
            <a:xfrm>
              <a:off x="81208" y="533938"/>
              <a:ext cx="8923187" cy="816742"/>
              <a:chOff x="81208" y="72052"/>
              <a:chExt cx="8923187" cy="816742"/>
            </a:xfrm>
          </p:grpSpPr>
          <p:sp>
            <p:nvSpPr>
              <p:cNvPr id="51" name="Rectangle 50">
                <a:extLst>
                  <a:ext uri="{FF2B5EF4-FFF2-40B4-BE49-F238E27FC236}">
                    <a16:creationId xmlns:a16="http://schemas.microsoft.com/office/drawing/2014/main" id="{F438BD10-E6D4-7441-B1E4-A48704E16E82}"/>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52" name="Title 3">
                <a:extLst>
                  <a:ext uri="{FF2B5EF4-FFF2-40B4-BE49-F238E27FC236}">
                    <a16:creationId xmlns:a16="http://schemas.microsoft.com/office/drawing/2014/main" id="{6A72AAE8-194E-1649-B9BC-372DFD37396E}"/>
                  </a:ext>
                </a:extLst>
              </p:cNvPr>
              <p:cNvSpPr txBox="1">
                <a:spLocks/>
              </p:cNvSpPr>
              <p:nvPr/>
            </p:nvSpPr>
            <p:spPr>
              <a:xfrm>
                <a:off x="1647202" y="259907"/>
                <a:ext cx="7252503"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EXISTING  SOLUTIONS   AND OUR SOLUTION (SET)</a:t>
                </a:r>
                <a:endParaRPr lang="en-US" sz="1800" dirty="0">
                  <a:latin typeface="Avenir Book" panose="02000503020000020003" pitchFamily="2" charset="0"/>
                </a:endParaRPr>
              </a:p>
            </p:txBody>
          </p:sp>
          <p:grpSp>
            <p:nvGrpSpPr>
              <p:cNvPr id="53" name="Group 52">
                <a:extLst>
                  <a:ext uri="{FF2B5EF4-FFF2-40B4-BE49-F238E27FC236}">
                    <a16:creationId xmlns:a16="http://schemas.microsoft.com/office/drawing/2014/main" id="{19841E79-3107-F844-9058-F65EE34089DF}"/>
                  </a:ext>
                </a:extLst>
              </p:cNvPr>
              <p:cNvGrpSpPr/>
              <p:nvPr/>
            </p:nvGrpSpPr>
            <p:grpSpPr>
              <a:xfrm>
                <a:off x="81208" y="72052"/>
                <a:ext cx="878199" cy="816742"/>
                <a:chOff x="3809998" y="1028700"/>
                <a:chExt cx="1596725" cy="1447800"/>
              </a:xfrm>
            </p:grpSpPr>
            <p:sp>
              <p:nvSpPr>
                <p:cNvPr id="54" name="Octagon 53">
                  <a:extLst>
                    <a:ext uri="{FF2B5EF4-FFF2-40B4-BE49-F238E27FC236}">
                      <a16:creationId xmlns:a16="http://schemas.microsoft.com/office/drawing/2014/main" id="{ED2FC7A4-4C56-DB44-B5FC-CFF2CA2B9087}"/>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6791DF7C-077B-144C-A764-3DF1FA1888F6}"/>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50" name="Octagon 49">
              <a:extLst>
                <a:ext uri="{FF2B5EF4-FFF2-40B4-BE49-F238E27FC236}">
                  <a16:creationId xmlns:a16="http://schemas.microsoft.com/office/drawing/2014/main" id="{49ACB6DC-BFA7-0644-A92E-715E77BE6058}"/>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56" name="Google Shape;110;p15">
            <a:extLst>
              <a:ext uri="{FF2B5EF4-FFF2-40B4-BE49-F238E27FC236}">
                <a16:creationId xmlns:a16="http://schemas.microsoft.com/office/drawing/2014/main" id="{D4D3030E-65A6-A340-BB96-6B6DA62EA615}"/>
              </a:ext>
            </a:extLst>
          </p:cNvPr>
          <p:cNvSpPr txBox="1"/>
          <p:nvPr/>
        </p:nvSpPr>
        <p:spPr>
          <a:xfrm>
            <a:off x="4803454" y="1154658"/>
            <a:ext cx="4461593" cy="609344"/>
          </a:xfrm>
          <a:prstGeom prst="rect">
            <a:avLst/>
          </a:prstGeom>
          <a:noFill/>
          <a:ln>
            <a:noFill/>
          </a:ln>
        </p:spPr>
        <p:txBody>
          <a:bodyPr spcFirstLastPara="1" wrap="square" lIns="68569" tIns="34275" rIns="68569" bIns="34275" anchor="ctr" anchorCtr="0">
            <a:noAutofit/>
          </a:bodyPr>
          <a:lstStyle/>
          <a:p>
            <a:pPr>
              <a:lnSpc>
                <a:spcPct val="90000"/>
              </a:lnSpc>
              <a:buClr>
                <a:srgbClr val="7030A0"/>
              </a:buClr>
              <a:buSzPts val="1800"/>
            </a:pPr>
            <a:r>
              <a:rPr lang="es-ES" sz="2400" b="1" dirty="0">
                <a:solidFill>
                  <a:srgbClr val="7030A0"/>
                </a:solidFill>
                <a:latin typeface="Arial Narrow" panose="020B0604020202020204" pitchFamily="34" charset="0"/>
                <a:ea typeface="Calibri"/>
                <a:cs typeface="Arial Narrow" panose="020B0604020202020204" pitchFamily="34" charset="0"/>
                <a:sym typeface="Calibri"/>
              </a:rPr>
              <a:t>SET</a:t>
            </a:r>
            <a:r>
              <a:rPr lang="es-ES" sz="2400" b="1" dirty="0">
                <a:solidFill>
                  <a:schemeClr val="dk1"/>
                </a:solidFill>
                <a:latin typeface="Arial Narrow" panose="020B0604020202020204" pitchFamily="34" charset="0"/>
                <a:ea typeface="Calibri"/>
                <a:cs typeface="Arial Narrow" panose="020B0604020202020204" pitchFamily="34" charset="0"/>
                <a:sym typeface="Calibri"/>
              </a:rPr>
              <a:t> </a:t>
            </a:r>
            <a:r>
              <a:rPr lang="es-ES" sz="2400" b="1" dirty="0">
                <a:solidFill>
                  <a:srgbClr val="385623"/>
                </a:solidFill>
                <a:latin typeface="Arial Narrow" panose="020B0604020202020204" pitchFamily="34" charset="0"/>
                <a:ea typeface="Calibri"/>
                <a:cs typeface="Arial Narrow" panose="020B0604020202020204" pitchFamily="34" charset="0"/>
                <a:sym typeface="Calibri"/>
              </a:rPr>
              <a:t>– </a:t>
            </a:r>
            <a:r>
              <a:rPr lang="es-ES" sz="2400" b="1" dirty="0" err="1">
                <a:solidFill>
                  <a:srgbClr val="385623"/>
                </a:solidFill>
                <a:latin typeface="Arial Narrow" panose="020B0604020202020204" pitchFamily="34" charset="0"/>
                <a:ea typeface="Calibri"/>
                <a:cs typeface="Arial Narrow" panose="020B0604020202020204" pitchFamily="34" charset="0"/>
                <a:sym typeface="Calibri"/>
              </a:rPr>
              <a:t>Systolic</a:t>
            </a:r>
            <a:r>
              <a:rPr lang="es-ES" sz="2400" b="1" dirty="0">
                <a:solidFill>
                  <a:srgbClr val="385623"/>
                </a:solidFill>
                <a:latin typeface="Arial Narrow" panose="020B0604020202020204" pitchFamily="34" charset="0"/>
                <a:ea typeface="Calibri"/>
                <a:cs typeface="Arial Narrow" panose="020B0604020202020204" pitchFamily="34" charset="0"/>
                <a:sym typeface="Calibri"/>
              </a:rPr>
              <a:t> </a:t>
            </a:r>
            <a:r>
              <a:rPr lang="es-ES" sz="2400" b="1" dirty="0" err="1">
                <a:solidFill>
                  <a:srgbClr val="385623"/>
                </a:solidFill>
                <a:latin typeface="Arial Narrow" panose="020B0604020202020204" pitchFamily="34" charset="0"/>
                <a:ea typeface="Calibri"/>
                <a:cs typeface="Arial Narrow" panose="020B0604020202020204" pitchFamily="34" charset="0"/>
                <a:sym typeface="Calibri"/>
              </a:rPr>
              <a:t>Extinction</a:t>
            </a:r>
            <a:r>
              <a:rPr lang="es-ES" sz="2400" b="1" dirty="0">
                <a:solidFill>
                  <a:srgbClr val="385623"/>
                </a:solidFill>
                <a:latin typeface="Arial Narrow" panose="020B0604020202020204" pitchFamily="34" charset="0"/>
                <a:ea typeface="Calibri"/>
                <a:cs typeface="Arial Narrow" panose="020B0604020202020204" pitchFamily="34" charset="0"/>
                <a:sym typeface="Calibri"/>
              </a:rPr>
              <a:t> Training</a:t>
            </a:r>
            <a:endParaRPr sz="2400" b="1" dirty="0">
              <a:solidFill>
                <a:srgbClr val="385623"/>
              </a:solidFill>
              <a:latin typeface="Arial Narrow" panose="020B0604020202020204" pitchFamily="34" charset="0"/>
              <a:ea typeface="Calibri"/>
              <a:cs typeface="Arial Narrow" panose="020B0604020202020204" pitchFamily="34" charset="0"/>
              <a:sym typeface="Calibri"/>
            </a:endParaRPr>
          </a:p>
        </p:txBody>
      </p:sp>
      <p:sp>
        <p:nvSpPr>
          <p:cNvPr id="57" name="Rectangle 56">
            <a:extLst>
              <a:ext uri="{FF2B5EF4-FFF2-40B4-BE49-F238E27FC236}">
                <a16:creationId xmlns:a16="http://schemas.microsoft.com/office/drawing/2014/main" id="{344135CD-FC77-6C4E-AF7F-CB22DED5D9AA}"/>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extLst>
      <p:ext uri="{BB962C8B-B14F-4D97-AF65-F5344CB8AC3E}">
        <p14:creationId xmlns:p14="http://schemas.microsoft.com/office/powerpoint/2010/main" val="105713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7" name="Google Shape;127;p1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607546" y="1524000"/>
            <a:ext cx="2505974" cy="5143500"/>
          </a:xfrm>
          <a:prstGeom prst="rect">
            <a:avLst/>
          </a:prstGeom>
          <a:gradFill>
            <a:gsLst>
              <a:gs pos="0">
                <a:srgbClr val="FFFFFF"/>
              </a:gs>
              <a:gs pos="52000">
                <a:schemeClr val="bg1">
                  <a:lumMod val="95000"/>
                </a:schemeClr>
              </a:gs>
              <a:gs pos="100000">
                <a:schemeClr val="bg1">
                  <a:alpha val="43000"/>
                  <a:lumMod val="63000"/>
                  <a:lumOff val="37000"/>
                </a:schemeClr>
              </a:gs>
            </a:gsLst>
            <a:lin ang="0" scaled="0"/>
          </a:gradFill>
          <a:ln>
            <a:noFill/>
          </a:ln>
        </p:spPr>
      </p:pic>
      <p:sp>
        <p:nvSpPr>
          <p:cNvPr id="129" name="Google Shape;129;p16"/>
          <p:cNvSpPr txBox="1"/>
          <p:nvPr/>
        </p:nvSpPr>
        <p:spPr>
          <a:xfrm>
            <a:off x="304800" y="1066799"/>
            <a:ext cx="6333226" cy="4769183"/>
          </a:xfrm>
          <a:prstGeom prst="rect">
            <a:avLst/>
          </a:prstGeom>
          <a:solidFill>
            <a:schemeClr val="lt1"/>
          </a:solidFill>
          <a:ln>
            <a:noFill/>
          </a:ln>
          <a:effectLst>
            <a:softEdge rad="203200"/>
          </a:effectLst>
        </p:spPr>
        <p:txBody>
          <a:bodyPr spcFirstLastPara="1" wrap="square" lIns="68569" tIns="34275" rIns="68569" bIns="34275" anchor="t" anchorCtr="0">
            <a:noAutofit/>
          </a:bodyPr>
          <a:lstStyle/>
          <a:p>
            <a:endParaRPr lang="en-US" sz="2100" b="1" dirty="0">
              <a:solidFill>
                <a:schemeClr val="dk1"/>
              </a:solidFill>
              <a:latin typeface="+mj-lt"/>
              <a:ea typeface="Calibri"/>
              <a:cs typeface="Calibri"/>
              <a:sym typeface="Calibri"/>
            </a:endParaRPr>
          </a:p>
          <a:p>
            <a:r>
              <a:rPr lang="en-US" sz="2100" b="1" dirty="0">
                <a:solidFill>
                  <a:schemeClr val="dk1"/>
                </a:solidFill>
                <a:latin typeface="+mj-lt"/>
                <a:ea typeface="Calibri"/>
                <a:cs typeface="Calibri"/>
                <a:sym typeface="Calibri"/>
              </a:rPr>
              <a:t>A novel non-invasive and low risk medical device </a:t>
            </a:r>
            <a:endParaRPr lang="en-US" sz="2100" b="1" dirty="0">
              <a:latin typeface="+mj-lt"/>
            </a:endParaRPr>
          </a:p>
          <a:p>
            <a:r>
              <a:rPr lang="en-US" dirty="0">
                <a:solidFill>
                  <a:schemeClr val="dk1"/>
                </a:solidFill>
                <a:latin typeface="+mj-lt"/>
                <a:ea typeface="Calibri"/>
                <a:cs typeface="Calibri"/>
                <a:sym typeface="Calibri"/>
              </a:rPr>
              <a:t>	</a:t>
            </a:r>
            <a:r>
              <a:rPr lang="en-US" dirty="0">
                <a:solidFill>
                  <a:schemeClr val="dk1"/>
                </a:solidFill>
                <a:latin typeface="+mj-lt"/>
                <a:cs typeface="Calibri"/>
                <a:sym typeface="Calibri"/>
              </a:rPr>
              <a:t>Cardiac gated electrical stimulation to the hand</a:t>
            </a:r>
            <a:endParaRPr lang="en-US" dirty="0">
              <a:solidFill>
                <a:schemeClr val="dk1"/>
              </a:solidFill>
              <a:latin typeface="+mj-lt"/>
              <a:cs typeface="Calibri"/>
            </a:endParaRPr>
          </a:p>
          <a:p>
            <a:r>
              <a:rPr lang="en-US" dirty="0">
                <a:solidFill>
                  <a:schemeClr val="dk1"/>
                </a:solidFill>
                <a:latin typeface="+mj-lt"/>
                <a:cs typeface="Calibri"/>
                <a:sym typeface="Calibri"/>
              </a:rPr>
              <a:t>	disrupts pain patterns and encourages learning.</a:t>
            </a:r>
          </a:p>
          <a:p>
            <a:pPr algn="ctr"/>
            <a:endParaRPr lang="en-US" sz="675" dirty="0">
              <a:latin typeface="+mj-lt"/>
            </a:endParaRPr>
          </a:p>
          <a:p>
            <a:pPr algn="ctr">
              <a:spcAft>
                <a:spcPts val="900"/>
              </a:spcAft>
            </a:pPr>
            <a:r>
              <a:rPr lang="en-US" i="1" dirty="0">
                <a:solidFill>
                  <a:srgbClr val="000000"/>
                </a:solidFill>
                <a:latin typeface="+mj-lt"/>
                <a:ea typeface="Calibri"/>
                <a:cs typeface="Calibri"/>
                <a:sym typeface="Calibri"/>
              </a:rPr>
              <a:t>combined with</a:t>
            </a:r>
            <a:endParaRPr lang="en-US" b="1" dirty="0">
              <a:solidFill>
                <a:srgbClr val="000000"/>
              </a:solidFill>
              <a:latin typeface="+mj-lt"/>
              <a:ea typeface="Calibri"/>
              <a:cs typeface="Calibri"/>
              <a:sym typeface="Calibri"/>
            </a:endParaRPr>
          </a:p>
          <a:p>
            <a:r>
              <a:rPr lang="en-US" sz="2100" b="1" dirty="0">
                <a:solidFill>
                  <a:srgbClr val="000000"/>
                </a:solidFill>
                <a:latin typeface="+mj-lt"/>
                <a:ea typeface="Calibri"/>
                <a:cs typeface="Calibri"/>
                <a:sym typeface="Calibri"/>
              </a:rPr>
              <a:t>Behavioral Operant Therapy, AI and Yoga </a:t>
            </a:r>
            <a:endParaRPr lang="en-US" sz="2100" dirty="0">
              <a:latin typeface="+mj-lt"/>
            </a:endParaRPr>
          </a:p>
          <a:p>
            <a:r>
              <a:rPr lang="en-US" dirty="0">
                <a:solidFill>
                  <a:schemeClr val="dk1"/>
                </a:solidFill>
                <a:latin typeface="+mj-lt"/>
                <a:ea typeface="Calibri"/>
                <a:cs typeface="Calibri"/>
                <a:sym typeface="Calibri"/>
              </a:rPr>
              <a:t>	Change patient and partner pain adaptations, </a:t>
            </a:r>
          </a:p>
          <a:p>
            <a:r>
              <a:rPr lang="en-US" dirty="0">
                <a:solidFill>
                  <a:schemeClr val="dk1"/>
                </a:solidFill>
                <a:latin typeface="+mj-lt"/>
                <a:ea typeface="Calibri"/>
                <a:cs typeface="Calibri"/>
                <a:sym typeface="Calibri"/>
              </a:rPr>
              <a:t>	behaviors, cognitions, rewards, and movement. </a:t>
            </a:r>
            <a:endParaRPr lang="en-US" dirty="0">
              <a:latin typeface="+mj-lt"/>
            </a:endParaRPr>
          </a:p>
          <a:p>
            <a:pPr algn="ctr"/>
            <a:endParaRPr lang="en-US" sz="2100" dirty="0">
              <a:solidFill>
                <a:schemeClr val="dk1"/>
              </a:solidFill>
              <a:latin typeface="+mj-lt"/>
              <a:ea typeface="Calibri"/>
              <a:cs typeface="Calibri"/>
              <a:sym typeface="Calibri"/>
            </a:endParaRPr>
          </a:p>
          <a:p>
            <a:pPr algn="ctr">
              <a:spcAft>
                <a:spcPts val="1350"/>
              </a:spcAft>
            </a:pPr>
            <a:r>
              <a:rPr lang="en-US" b="1" dirty="0">
                <a:solidFill>
                  <a:srgbClr val="0000FF"/>
                </a:solidFill>
                <a:latin typeface="+mj-lt"/>
                <a:ea typeface="Calibri"/>
                <a:cs typeface="Calibri"/>
                <a:sym typeface="Calibri"/>
              </a:rPr>
              <a:t>5 weeks, 20 hours, highly successful</a:t>
            </a:r>
          </a:p>
          <a:p>
            <a:pPr lvl="0" algn="ctr"/>
            <a:r>
              <a:rPr lang="en-US" dirty="0">
                <a:solidFill>
                  <a:schemeClr val="dk1"/>
                </a:solidFill>
                <a:latin typeface="+mj-lt"/>
                <a:ea typeface="Calibri"/>
                <a:cs typeface="Calibri"/>
                <a:sym typeface="Calibri"/>
              </a:rPr>
              <a:t> M</a:t>
            </a:r>
            <a:r>
              <a:rPr lang="en-US" dirty="0">
                <a:solidFill>
                  <a:schemeClr val="dk1"/>
                </a:solidFill>
                <a:ea typeface="Calibri"/>
                <a:cs typeface="Calibri"/>
                <a:sym typeface="Calibri"/>
              </a:rPr>
              <a:t>edical Device </a:t>
            </a:r>
            <a:r>
              <a:rPr lang="en-US" dirty="0">
                <a:solidFill>
                  <a:schemeClr val="dk1"/>
                </a:solidFill>
                <a:latin typeface="+mj-lt"/>
                <a:ea typeface="Calibri"/>
                <a:cs typeface="Calibri"/>
                <a:sym typeface="Calibri"/>
              </a:rPr>
              <a:t>Retail pricing $20,000 - TBD</a:t>
            </a:r>
          </a:p>
          <a:p>
            <a:pPr algn="ctr">
              <a:spcAft>
                <a:spcPts val="900"/>
              </a:spcAft>
            </a:pPr>
            <a:r>
              <a:rPr lang="en-US" dirty="0">
                <a:solidFill>
                  <a:schemeClr val="dk1"/>
                </a:solidFill>
                <a:latin typeface="+mj-lt"/>
                <a:ea typeface="Calibri"/>
                <a:cs typeface="Calibri"/>
                <a:sym typeface="Calibri"/>
              </a:rPr>
              <a:t>Reimbursement - TBD</a:t>
            </a:r>
            <a:endParaRPr lang="en-US" dirty="0">
              <a:solidFill>
                <a:srgbClr val="0000FF"/>
              </a:solidFill>
              <a:latin typeface="+mj-lt"/>
              <a:ea typeface="Calibri"/>
              <a:cs typeface="Calibri"/>
              <a:sym typeface="Calibri"/>
            </a:endParaRPr>
          </a:p>
        </p:txBody>
      </p:sp>
      <p:grpSp>
        <p:nvGrpSpPr>
          <p:cNvPr id="6" name="Group 5">
            <a:extLst>
              <a:ext uri="{FF2B5EF4-FFF2-40B4-BE49-F238E27FC236}">
                <a16:creationId xmlns:a16="http://schemas.microsoft.com/office/drawing/2014/main" id="{919DF60A-8F9F-4240-9A9C-08041DC70541}"/>
              </a:ext>
            </a:extLst>
          </p:cNvPr>
          <p:cNvGrpSpPr/>
          <p:nvPr/>
        </p:nvGrpSpPr>
        <p:grpSpPr>
          <a:xfrm>
            <a:off x="110406" y="144879"/>
            <a:ext cx="8923187" cy="816742"/>
            <a:chOff x="81208" y="533938"/>
            <a:chExt cx="8923187" cy="816742"/>
          </a:xfrm>
        </p:grpSpPr>
        <p:grpSp>
          <p:nvGrpSpPr>
            <p:cNvPr id="7" name="Group 6">
              <a:extLst>
                <a:ext uri="{FF2B5EF4-FFF2-40B4-BE49-F238E27FC236}">
                  <a16:creationId xmlns:a16="http://schemas.microsoft.com/office/drawing/2014/main" id="{A25585C0-8BF6-5D4C-A189-9DEB4107A521}"/>
                </a:ext>
              </a:extLst>
            </p:cNvPr>
            <p:cNvGrpSpPr/>
            <p:nvPr/>
          </p:nvGrpSpPr>
          <p:grpSpPr>
            <a:xfrm>
              <a:off x="81208" y="533938"/>
              <a:ext cx="8923187" cy="816742"/>
              <a:chOff x="81208" y="72052"/>
              <a:chExt cx="8923187" cy="816742"/>
            </a:xfrm>
          </p:grpSpPr>
          <p:sp>
            <p:nvSpPr>
              <p:cNvPr id="9" name="Rectangle 8">
                <a:extLst>
                  <a:ext uri="{FF2B5EF4-FFF2-40B4-BE49-F238E27FC236}">
                    <a16:creationId xmlns:a16="http://schemas.microsoft.com/office/drawing/2014/main" id="{56BC847D-D70D-254A-A0FB-6DD8A7170573}"/>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0" name="Title 3">
                <a:extLst>
                  <a:ext uri="{FF2B5EF4-FFF2-40B4-BE49-F238E27FC236}">
                    <a16:creationId xmlns:a16="http://schemas.microsoft.com/office/drawing/2014/main" id="{9B78AA69-AB68-5443-A0A7-08208DBFE5C6}"/>
                  </a:ext>
                </a:extLst>
              </p:cNvPr>
              <p:cNvSpPr txBox="1">
                <a:spLocks/>
              </p:cNvSpPr>
              <p:nvPr/>
            </p:nvSpPr>
            <p:spPr>
              <a:xfrm>
                <a:off x="4251504" y="259907"/>
                <a:ext cx="4648201"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OUR SOLUTION  - SET</a:t>
                </a:r>
                <a:endParaRPr lang="en-US" sz="1800" dirty="0">
                  <a:latin typeface="Avenir Book" panose="02000503020000020003" pitchFamily="2" charset="0"/>
                </a:endParaRPr>
              </a:p>
            </p:txBody>
          </p:sp>
          <p:grpSp>
            <p:nvGrpSpPr>
              <p:cNvPr id="11" name="Group 10">
                <a:extLst>
                  <a:ext uri="{FF2B5EF4-FFF2-40B4-BE49-F238E27FC236}">
                    <a16:creationId xmlns:a16="http://schemas.microsoft.com/office/drawing/2014/main" id="{98833614-DBFB-E44D-9A5E-B57E48518A83}"/>
                  </a:ext>
                </a:extLst>
              </p:cNvPr>
              <p:cNvGrpSpPr/>
              <p:nvPr/>
            </p:nvGrpSpPr>
            <p:grpSpPr>
              <a:xfrm>
                <a:off x="81208" y="72052"/>
                <a:ext cx="878199" cy="816742"/>
                <a:chOff x="3809998" y="1028700"/>
                <a:chExt cx="1596725" cy="1447800"/>
              </a:xfrm>
            </p:grpSpPr>
            <p:sp>
              <p:nvSpPr>
                <p:cNvPr id="12" name="Octagon 11">
                  <a:extLst>
                    <a:ext uri="{FF2B5EF4-FFF2-40B4-BE49-F238E27FC236}">
                      <a16:creationId xmlns:a16="http://schemas.microsoft.com/office/drawing/2014/main" id="{D32F9968-3898-7E4C-8ACD-061D9866E2C4}"/>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3" name="TextBox 12">
                  <a:extLst>
                    <a:ext uri="{FF2B5EF4-FFF2-40B4-BE49-F238E27FC236}">
                      <a16:creationId xmlns:a16="http://schemas.microsoft.com/office/drawing/2014/main" id="{13ABC739-0F1F-104A-ABD7-1368413C3023}"/>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8" name="Octagon 7">
              <a:extLst>
                <a:ext uri="{FF2B5EF4-FFF2-40B4-BE49-F238E27FC236}">
                  <a16:creationId xmlns:a16="http://schemas.microsoft.com/office/drawing/2014/main" id="{AF83FD68-5554-C44C-8015-A08AC4AA6702}"/>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4" name="Google Shape;110;p15">
            <a:extLst>
              <a:ext uri="{FF2B5EF4-FFF2-40B4-BE49-F238E27FC236}">
                <a16:creationId xmlns:a16="http://schemas.microsoft.com/office/drawing/2014/main" id="{02A9B09E-4626-2843-8DDB-6824BC530E18}"/>
              </a:ext>
            </a:extLst>
          </p:cNvPr>
          <p:cNvSpPr txBox="1"/>
          <p:nvPr/>
        </p:nvSpPr>
        <p:spPr>
          <a:xfrm>
            <a:off x="6172200" y="758627"/>
            <a:ext cx="3638256" cy="367646"/>
          </a:xfrm>
          <a:prstGeom prst="rect">
            <a:avLst/>
          </a:prstGeom>
          <a:noFill/>
          <a:ln>
            <a:noFill/>
          </a:ln>
        </p:spPr>
        <p:txBody>
          <a:bodyPr spcFirstLastPara="1" wrap="square" lIns="68569" tIns="34275" rIns="68569" bIns="34275" anchor="ctr" anchorCtr="0">
            <a:noAutofit/>
          </a:bodyPr>
          <a:lstStyle/>
          <a:p>
            <a:pPr>
              <a:lnSpc>
                <a:spcPct val="90000"/>
              </a:lnSpc>
              <a:buClr>
                <a:srgbClr val="7030A0"/>
              </a:buClr>
              <a:buSzPts val="1800"/>
            </a:pPr>
            <a:r>
              <a:rPr lang="es-ES" sz="1500" b="1" dirty="0">
                <a:solidFill>
                  <a:srgbClr val="7030A0"/>
                </a:solidFill>
                <a:latin typeface="Avenir Book" panose="02000503020000020003" pitchFamily="2" charset="0"/>
                <a:ea typeface="Calibri"/>
                <a:cs typeface="Calibri"/>
                <a:sym typeface="Calibri"/>
              </a:rPr>
              <a:t>SET</a:t>
            </a:r>
            <a:r>
              <a:rPr lang="es-ES" sz="1500" b="1" dirty="0">
                <a:solidFill>
                  <a:schemeClr val="dk1"/>
                </a:solidFill>
                <a:latin typeface="Avenir Book" panose="02000503020000020003" pitchFamily="2" charset="0"/>
                <a:ea typeface="Calibri"/>
                <a:cs typeface="Calibri"/>
                <a:sym typeface="Calibri"/>
              </a:rPr>
              <a:t> </a:t>
            </a:r>
            <a:r>
              <a:rPr lang="es-ES" sz="1500" b="1" dirty="0">
                <a:solidFill>
                  <a:srgbClr val="385623"/>
                </a:solidFill>
                <a:latin typeface="Avenir Book" panose="02000503020000020003" pitchFamily="2" charset="0"/>
                <a:ea typeface="Calibri"/>
                <a:cs typeface="Calibri"/>
                <a:sym typeface="Calibri"/>
              </a:rPr>
              <a:t>– </a:t>
            </a:r>
            <a:r>
              <a:rPr lang="es-ES" sz="1500" b="1" dirty="0" err="1">
                <a:solidFill>
                  <a:srgbClr val="385623"/>
                </a:solidFill>
                <a:latin typeface="Avenir Book" panose="02000503020000020003" pitchFamily="2" charset="0"/>
                <a:ea typeface="Calibri"/>
                <a:cs typeface="Calibri"/>
                <a:sym typeface="Calibri"/>
              </a:rPr>
              <a:t>Systolic</a:t>
            </a:r>
            <a:r>
              <a:rPr lang="es-ES" sz="1500" b="1" dirty="0">
                <a:solidFill>
                  <a:srgbClr val="385623"/>
                </a:solidFill>
                <a:latin typeface="Avenir Book" panose="02000503020000020003" pitchFamily="2" charset="0"/>
                <a:ea typeface="Calibri"/>
                <a:cs typeface="Calibri"/>
                <a:sym typeface="Calibri"/>
              </a:rPr>
              <a:t> </a:t>
            </a:r>
            <a:r>
              <a:rPr lang="es-ES" sz="1500" b="1" dirty="0" err="1">
                <a:solidFill>
                  <a:srgbClr val="385623"/>
                </a:solidFill>
                <a:latin typeface="Avenir Book" panose="02000503020000020003" pitchFamily="2" charset="0"/>
                <a:ea typeface="Calibri"/>
                <a:cs typeface="Calibri"/>
                <a:sym typeface="Calibri"/>
              </a:rPr>
              <a:t>Extinction</a:t>
            </a:r>
            <a:r>
              <a:rPr lang="es-ES" sz="1500" b="1" dirty="0">
                <a:solidFill>
                  <a:srgbClr val="385623"/>
                </a:solidFill>
                <a:latin typeface="Avenir Book" panose="02000503020000020003" pitchFamily="2" charset="0"/>
                <a:ea typeface="Calibri"/>
                <a:cs typeface="Calibri"/>
                <a:sym typeface="Calibri"/>
              </a:rPr>
              <a:t> Training</a:t>
            </a:r>
            <a:endParaRPr sz="1500" b="1" dirty="0">
              <a:solidFill>
                <a:srgbClr val="385623"/>
              </a:solidFill>
              <a:latin typeface="Avenir Book" panose="02000503020000020003" pitchFamily="2" charset="0"/>
              <a:ea typeface="Calibri"/>
              <a:cs typeface="Calibri"/>
              <a:sym typeface="Calibri"/>
            </a:endParaRPr>
          </a:p>
        </p:txBody>
      </p:sp>
      <p:sp>
        <p:nvSpPr>
          <p:cNvPr id="15" name="Rectangle 14">
            <a:extLst>
              <a:ext uri="{FF2B5EF4-FFF2-40B4-BE49-F238E27FC236}">
                <a16:creationId xmlns:a16="http://schemas.microsoft.com/office/drawing/2014/main" id="{EAB35BCE-4B31-C446-844F-A5A3FC3D5513}"/>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5" name="Google Shape;345;p26"/>
          <p:cNvPicPr preferRelativeResize="0"/>
          <p:nvPr/>
        </p:nvPicPr>
        <p:blipFill rotWithShape="1">
          <a:blip r:embed="rId3" cstate="print">
            <a:alphaModFix/>
            <a:extLst>
              <a:ext uri="{28A0092B-C50C-407E-A947-70E740481C1C}">
                <a14:useLocalDpi xmlns:a14="http://schemas.microsoft.com/office/drawing/2010/main"/>
              </a:ext>
            </a:extLst>
          </a:blip>
          <a:srcRect l="4682" r="5780"/>
          <a:stretch/>
        </p:blipFill>
        <p:spPr>
          <a:xfrm>
            <a:off x="379005" y="4987736"/>
            <a:ext cx="528874" cy="634407"/>
          </a:xfrm>
          <a:prstGeom prst="rect">
            <a:avLst/>
          </a:prstGeom>
          <a:noFill/>
          <a:ln w="9525" cap="flat" cmpd="sng">
            <a:solidFill>
              <a:srgbClr val="385623"/>
            </a:solidFill>
            <a:prstDash val="solid"/>
            <a:round/>
            <a:headEnd type="none" w="sm" len="sm"/>
            <a:tailEnd type="none" w="sm" len="sm"/>
          </a:ln>
        </p:spPr>
      </p:pic>
      <p:pic>
        <p:nvPicPr>
          <p:cNvPr id="347" name="Google Shape;347;p26"/>
          <p:cNvPicPr preferRelativeResize="0"/>
          <p:nvPr/>
        </p:nvPicPr>
        <p:blipFill rotWithShape="1">
          <a:blip r:embed="rId4">
            <a:alphaModFix/>
          </a:blip>
          <a:srcRect/>
          <a:stretch/>
        </p:blipFill>
        <p:spPr>
          <a:xfrm>
            <a:off x="381001" y="1973541"/>
            <a:ext cx="528874" cy="700846"/>
          </a:xfrm>
          <a:prstGeom prst="rect">
            <a:avLst/>
          </a:prstGeom>
          <a:noFill/>
          <a:ln w="9525" cap="flat" cmpd="sng">
            <a:solidFill>
              <a:srgbClr val="385623"/>
            </a:solidFill>
            <a:prstDash val="solid"/>
            <a:round/>
            <a:headEnd type="none" w="sm" len="sm"/>
            <a:tailEnd type="none" w="sm" len="sm"/>
          </a:ln>
        </p:spPr>
      </p:pic>
      <p:pic>
        <p:nvPicPr>
          <p:cNvPr id="348" name="Google Shape;348;p26"/>
          <p:cNvPicPr preferRelativeResize="0"/>
          <p:nvPr/>
        </p:nvPicPr>
        <p:blipFill rotWithShape="1">
          <a:blip r:embed="rId5">
            <a:alphaModFix/>
          </a:blip>
          <a:srcRect/>
          <a:stretch/>
        </p:blipFill>
        <p:spPr>
          <a:xfrm>
            <a:off x="379528" y="2870570"/>
            <a:ext cx="528874" cy="700846"/>
          </a:xfrm>
          <a:prstGeom prst="rect">
            <a:avLst/>
          </a:prstGeom>
          <a:noFill/>
          <a:ln w="9525" cap="flat" cmpd="sng">
            <a:solidFill>
              <a:srgbClr val="385623"/>
            </a:solidFill>
            <a:prstDash val="solid"/>
            <a:round/>
            <a:headEnd type="none" w="sm" len="sm"/>
            <a:tailEnd type="none" w="sm" len="sm"/>
          </a:ln>
        </p:spPr>
      </p:pic>
      <p:sp>
        <p:nvSpPr>
          <p:cNvPr id="349" name="Google Shape;349;p26"/>
          <p:cNvSpPr/>
          <p:nvPr/>
        </p:nvSpPr>
        <p:spPr>
          <a:xfrm>
            <a:off x="1007751" y="5734547"/>
            <a:ext cx="7463348" cy="700846"/>
          </a:xfrm>
          <a:prstGeom prst="rect">
            <a:avLst/>
          </a:prstGeom>
          <a:noFill/>
          <a:ln>
            <a:noFill/>
          </a:ln>
        </p:spPr>
        <p:txBody>
          <a:bodyPr spcFirstLastPara="1" wrap="square" lIns="68569" tIns="34275" rIns="68569" bIns="34275" anchor="t" anchorCtr="0">
            <a:noAutofit/>
          </a:bodyPr>
          <a:lstStyle/>
          <a:p>
            <a:r>
              <a:rPr lang="en-US" sz="1000" b="1" dirty="0">
                <a:latin typeface="+mj-lt"/>
              </a:rPr>
              <a:t>Dr. Gerhard </a:t>
            </a:r>
            <a:r>
              <a:rPr lang="en-US" sz="1000" b="1" dirty="0" err="1">
                <a:latin typeface="+mj-lt"/>
              </a:rPr>
              <a:t>Scheuch</a:t>
            </a:r>
            <a:r>
              <a:rPr lang="en-US" sz="1000" b="1" dirty="0">
                <a:latin typeface="+mj-lt"/>
              </a:rPr>
              <a:t> </a:t>
            </a:r>
            <a:r>
              <a:rPr lang="en-US" sz="1000" dirty="0">
                <a:latin typeface="+mj-lt"/>
              </a:rPr>
              <a:t>Gerhard is a Bio Physicist for Pulmonary Drug Delivery. Regulatory Expert at EMA and serving on different scientific advisory boards of big Pharma Companies.  Founder and CEO of </a:t>
            </a:r>
            <a:r>
              <a:rPr lang="en-US" sz="1000" dirty="0" err="1">
                <a:latin typeface="+mj-lt"/>
              </a:rPr>
              <a:t>Activaero</a:t>
            </a:r>
            <a:r>
              <a:rPr lang="en-US" sz="1000" dirty="0">
                <a:latin typeface="+mj-lt"/>
              </a:rPr>
              <a:t>, Founder of </a:t>
            </a:r>
            <a:r>
              <a:rPr lang="en-US" sz="1000" dirty="0" err="1">
                <a:latin typeface="+mj-lt"/>
              </a:rPr>
              <a:t>Inamed</a:t>
            </a:r>
            <a:r>
              <a:rPr lang="en-US" sz="1000" dirty="0">
                <a:latin typeface="+mj-lt"/>
              </a:rPr>
              <a:t> which is a CRO specialized in the field of respiratory diseases and </a:t>
            </a:r>
            <a:r>
              <a:rPr lang="en-US" sz="1000" dirty="0" err="1">
                <a:latin typeface="+mj-lt"/>
              </a:rPr>
              <a:t>Ventaleon</a:t>
            </a:r>
            <a:r>
              <a:rPr lang="en-US" sz="1000" dirty="0">
                <a:latin typeface="+mj-lt"/>
              </a:rPr>
              <a:t> which is a project company using inhaled LASAG to treat different respiratory viral infections.</a:t>
            </a:r>
          </a:p>
        </p:txBody>
      </p:sp>
      <p:sp>
        <p:nvSpPr>
          <p:cNvPr id="351" name="Google Shape;351;p26"/>
          <p:cNvSpPr/>
          <p:nvPr/>
        </p:nvSpPr>
        <p:spPr>
          <a:xfrm>
            <a:off x="1007751" y="5066446"/>
            <a:ext cx="7451918" cy="400110"/>
          </a:xfrm>
          <a:prstGeom prst="rect">
            <a:avLst/>
          </a:prstGeom>
          <a:noFill/>
          <a:ln>
            <a:noFill/>
          </a:ln>
        </p:spPr>
        <p:txBody>
          <a:bodyPr spcFirstLastPara="1" wrap="square" lIns="68569" tIns="34275" rIns="68569" bIns="34275" anchor="t" anchorCtr="0">
            <a:noAutofit/>
          </a:bodyPr>
          <a:lstStyle/>
          <a:p>
            <a:r>
              <a:rPr lang="en-US" sz="1000" b="1" dirty="0">
                <a:solidFill>
                  <a:schemeClr val="dk1"/>
                </a:solidFill>
                <a:latin typeface="+mj-lt"/>
                <a:ea typeface="Calibri"/>
                <a:cs typeface="Calibri"/>
                <a:sym typeface="Calibri"/>
              </a:rPr>
              <a:t>Dieter Klein, MBA, - </a:t>
            </a:r>
            <a:r>
              <a:rPr lang="en-US" sz="1000" dirty="0">
                <a:solidFill>
                  <a:schemeClr val="dk1"/>
                </a:solidFill>
                <a:latin typeface="+mj-lt"/>
                <a:ea typeface="Calibri"/>
                <a:cs typeface="Calibri"/>
                <a:sym typeface="Calibri"/>
              </a:rPr>
              <a:t>has an MBA from the University of St. Gallen, Switzerland, is a serial entrepreneur and has been involved as an owner founder of several medical and technology companies.</a:t>
            </a:r>
          </a:p>
        </p:txBody>
      </p:sp>
      <p:sp>
        <p:nvSpPr>
          <p:cNvPr id="352" name="Google Shape;352;p26"/>
          <p:cNvSpPr/>
          <p:nvPr/>
        </p:nvSpPr>
        <p:spPr>
          <a:xfrm>
            <a:off x="1022779" y="2009752"/>
            <a:ext cx="7252502" cy="700846"/>
          </a:xfrm>
          <a:prstGeom prst="rect">
            <a:avLst/>
          </a:prstGeom>
          <a:noFill/>
          <a:ln>
            <a:noFill/>
          </a:ln>
        </p:spPr>
        <p:txBody>
          <a:bodyPr spcFirstLastPara="1" wrap="square" lIns="68569" tIns="34275" rIns="68569" bIns="34275" anchor="t" anchorCtr="0">
            <a:noAutofit/>
          </a:bodyPr>
          <a:lstStyle/>
          <a:p>
            <a:r>
              <a:rPr lang="en-US" sz="1000" b="1" dirty="0">
                <a:solidFill>
                  <a:schemeClr val="dk1"/>
                </a:solidFill>
                <a:latin typeface="+mj-lt"/>
                <a:ea typeface="Calibri"/>
                <a:cs typeface="Calibri"/>
                <a:sym typeface="Calibri"/>
              </a:rPr>
              <a:t>Dr. </a:t>
            </a:r>
            <a:r>
              <a:rPr lang="en-US" sz="1000" b="1" dirty="0" err="1">
                <a:solidFill>
                  <a:schemeClr val="dk1"/>
                </a:solidFill>
                <a:latin typeface="+mj-lt"/>
                <a:ea typeface="Calibri"/>
                <a:cs typeface="Calibri"/>
                <a:sym typeface="Calibri"/>
              </a:rPr>
              <a:t>Jur</a:t>
            </a:r>
            <a:r>
              <a:rPr lang="en-US" sz="1000" b="1" dirty="0">
                <a:solidFill>
                  <a:schemeClr val="dk1"/>
                </a:solidFill>
                <a:latin typeface="+mj-lt"/>
                <a:ea typeface="Calibri"/>
                <a:cs typeface="Calibri"/>
                <a:sym typeface="Calibri"/>
              </a:rPr>
              <a:t>. Marc Mathys – CEO, </a:t>
            </a:r>
            <a:r>
              <a:rPr lang="en-US" sz="1000" dirty="0">
                <a:solidFill>
                  <a:schemeClr val="dk1"/>
                </a:solidFill>
                <a:latin typeface="+mj-lt"/>
                <a:cs typeface="Calibri"/>
                <a:sym typeface="Calibri"/>
              </a:rPr>
              <a:t>lawyer, engineer and manager (Harvard BS) medical and technology companies and Mr. Mathys is a member of Start-up Health, the largest and most important digital health incubators and is a published chronic pain expert.</a:t>
            </a:r>
          </a:p>
        </p:txBody>
      </p:sp>
      <p:sp>
        <p:nvSpPr>
          <p:cNvPr id="353" name="Google Shape;353;p26"/>
          <p:cNvSpPr/>
          <p:nvPr/>
        </p:nvSpPr>
        <p:spPr>
          <a:xfrm>
            <a:off x="1022779" y="2883397"/>
            <a:ext cx="7463348" cy="569104"/>
          </a:xfrm>
          <a:prstGeom prst="rect">
            <a:avLst/>
          </a:prstGeom>
          <a:noFill/>
          <a:ln>
            <a:noFill/>
          </a:ln>
        </p:spPr>
        <p:txBody>
          <a:bodyPr spcFirstLastPara="1" wrap="square" lIns="68569" tIns="34275" rIns="68569" bIns="34275" anchor="t" anchorCtr="0">
            <a:noAutofit/>
          </a:bodyPr>
          <a:lstStyle/>
          <a:p>
            <a:r>
              <a:rPr lang="en-US" sz="1000" b="1" dirty="0">
                <a:solidFill>
                  <a:schemeClr val="dk1"/>
                </a:solidFill>
                <a:latin typeface="+mj-lt"/>
                <a:ea typeface="Calibri"/>
                <a:cs typeface="Calibri"/>
                <a:sym typeface="Calibri"/>
              </a:rPr>
              <a:t>Prof. Kati </a:t>
            </a:r>
            <a:r>
              <a:rPr lang="en-US" sz="1000" b="1" dirty="0" err="1">
                <a:solidFill>
                  <a:schemeClr val="dk1"/>
                </a:solidFill>
                <a:latin typeface="+mj-lt"/>
                <a:ea typeface="Calibri"/>
                <a:cs typeface="Calibri"/>
                <a:sym typeface="Calibri"/>
              </a:rPr>
              <a:t>Thieme</a:t>
            </a:r>
            <a:r>
              <a:rPr lang="en-US" sz="1000" b="1" dirty="0">
                <a:solidFill>
                  <a:schemeClr val="dk1"/>
                </a:solidFill>
                <a:latin typeface="+mj-lt"/>
                <a:ea typeface="Calibri"/>
                <a:cs typeface="Calibri"/>
                <a:sym typeface="Calibri"/>
              </a:rPr>
              <a:t>, PhD, CTO  </a:t>
            </a:r>
            <a:r>
              <a:rPr lang="en-US" sz="1000" dirty="0">
                <a:solidFill>
                  <a:schemeClr val="dk1"/>
                </a:solidFill>
                <a:latin typeface="+mj-lt"/>
                <a:ea typeface="Calibri"/>
                <a:cs typeface="Calibri"/>
                <a:sym typeface="Calibri"/>
              </a:rPr>
              <a:t>Inventor of SET, 30 years clinical experience in chronic pain, at expert biometric makers, peripheral neuro stimulation, and behavioral therapy with pain, migraine, rheumatoid arthritis, lupus, fibromyalgia. Head of the Institute of Medical Psychology at the University of Marburg. Her honors include the German Pain Prize.</a:t>
            </a:r>
            <a:endParaRPr lang="en-US" sz="1000" dirty="0">
              <a:latin typeface="+mj-lt"/>
            </a:endParaRPr>
          </a:p>
        </p:txBody>
      </p:sp>
      <p:pic>
        <p:nvPicPr>
          <p:cNvPr id="15" name="Picture 14">
            <a:extLst>
              <a:ext uri="{FF2B5EF4-FFF2-40B4-BE49-F238E27FC236}">
                <a16:creationId xmlns:a16="http://schemas.microsoft.com/office/drawing/2014/main" id="{ED1C2AF9-0D73-6644-8B0F-162C61D1B9E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379005" y="5793155"/>
            <a:ext cx="543797" cy="677079"/>
          </a:xfrm>
          <a:prstGeom prst="rect">
            <a:avLst/>
          </a:prstGeom>
        </p:spPr>
      </p:pic>
      <p:grpSp>
        <p:nvGrpSpPr>
          <p:cNvPr id="14" name="Group 13">
            <a:extLst>
              <a:ext uri="{FF2B5EF4-FFF2-40B4-BE49-F238E27FC236}">
                <a16:creationId xmlns:a16="http://schemas.microsoft.com/office/drawing/2014/main" id="{EF9654A5-80F5-0940-BC1A-643B44218328}"/>
              </a:ext>
            </a:extLst>
          </p:cNvPr>
          <p:cNvGrpSpPr/>
          <p:nvPr/>
        </p:nvGrpSpPr>
        <p:grpSpPr>
          <a:xfrm>
            <a:off x="110406" y="152400"/>
            <a:ext cx="8923187" cy="816742"/>
            <a:chOff x="81208" y="533938"/>
            <a:chExt cx="8923187" cy="816742"/>
          </a:xfrm>
        </p:grpSpPr>
        <p:grpSp>
          <p:nvGrpSpPr>
            <p:cNvPr id="16" name="Group 15">
              <a:extLst>
                <a:ext uri="{FF2B5EF4-FFF2-40B4-BE49-F238E27FC236}">
                  <a16:creationId xmlns:a16="http://schemas.microsoft.com/office/drawing/2014/main" id="{62C71B03-D8F9-EC44-BB5B-C0D275D0C5B5}"/>
                </a:ext>
              </a:extLst>
            </p:cNvPr>
            <p:cNvGrpSpPr/>
            <p:nvPr/>
          </p:nvGrpSpPr>
          <p:grpSpPr>
            <a:xfrm>
              <a:off x="81208" y="533938"/>
              <a:ext cx="8923187" cy="816742"/>
              <a:chOff x="81208" y="72052"/>
              <a:chExt cx="8923187" cy="816742"/>
            </a:xfrm>
          </p:grpSpPr>
          <p:sp>
            <p:nvSpPr>
              <p:cNvPr id="18" name="Rectangle 17">
                <a:extLst>
                  <a:ext uri="{FF2B5EF4-FFF2-40B4-BE49-F238E27FC236}">
                    <a16:creationId xmlns:a16="http://schemas.microsoft.com/office/drawing/2014/main" id="{4A9E5BE1-9C9F-9343-9948-7F0ADABFEA9A}"/>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9" name="Title 3">
                <a:extLst>
                  <a:ext uri="{FF2B5EF4-FFF2-40B4-BE49-F238E27FC236}">
                    <a16:creationId xmlns:a16="http://schemas.microsoft.com/office/drawing/2014/main" id="{7E6D82A1-6830-B443-B732-D67723C5B8C8}"/>
                  </a:ext>
                </a:extLst>
              </p:cNvPr>
              <p:cNvSpPr txBox="1">
                <a:spLocks/>
              </p:cNvSpPr>
              <p:nvPr/>
            </p:nvSpPr>
            <p:spPr>
              <a:xfrm>
                <a:off x="1647202" y="259907"/>
                <a:ext cx="7252503"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MANAGEMENT  &amp;  RESEARCH  TEAM</a:t>
                </a:r>
                <a:endParaRPr lang="en-US" sz="1800" dirty="0">
                  <a:latin typeface="Avenir Book" panose="02000503020000020003" pitchFamily="2" charset="0"/>
                </a:endParaRPr>
              </a:p>
            </p:txBody>
          </p:sp>
          <p:grpSp>
            <p:nvGrpSpPr>
              <p:cNvPr id="20" name="Group 19">
                <a:extLst>
                  <a:ext uri="{FF2B5EF4-FFF2-40B4-BE49-F238E27FC236}">
                    <a16:creationId xmlns:a16="http://schemas.microsoft.com/office/drawing/2014/main" id="{4BD8CC55-CBE9-954E-AC4B-2BD1A7C8306F}"/>
                  </a:ext>
                </a:extLst>
              </p:cNvPr>
              <p:cNvGrpSpPr/>
              <p:nvPr/>
            </p:nvGrpSpPr>
            <p:grpSpPr>
              <a:xfrm>
                <a:off x="81208" y="72052"/>
                <a:ext cx="878199" cy="816742"/>
                <a:chOff x="3809998" y="1028700"/>
                <a:chExt cx="1596725" cy="1447800"/>
              </a:xfrm>
            </p:grpSpPr>
            <p:sp>
              <p:nvSpPr>
                <p:cNvPr id="21" name="Octagon 20">
                  <a:extLst>
                    <a:ext uri="{FF2B5EF4-FFF2-40B4-BE49-F238E27FC236}">
                      <a16:creationId xmlns:a16="http://schemas.microsoft.com/office/drawing/2014/main" id="{79DF4BE5-A221-4F45-9661-F190D4AD1678}"/>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2" name="TextBox 21">
                  <a:extLst>
                    <a:ext uri="{FF2B5EF4-FFF2-40B4-BE49-F238E27FC236}">
                      <a16:creationId xmlns:a16="http://schemas.microsoft.com/office/drawing/2014/main" id="{3BA0AD00-A758-7448-867D-CB612D8797D9}"/>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17" name="Octagon 16">
              <a:extLst>
                <a:ext uri="{FF2B5EF4-FFF2-40B4-BE49-F238E27FC236}">
                  <a16:creationId xmlns:a16="http://schemas.microsoft.com/office/drawing/2014/main" id="{D2697C97-0B58-8C44-B0C3-226E4AA96750}"/>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3" name="Google Shape;351;p26">
            <a:extLst>
              <a:ext uri="{FF2B5EF4-FFF2-40B4-BE49-F238E27FC236}">
                <a16:creationId xmlns:a16="http://schemas.microsoft.com/office/drawing/2014/main" id="{2454A004-FBF2-584F-9D5B-1DB04A957753}"/>
              </a:ext>
            </a:extLst>
          </p:cNvPr>
          <p:cNvSpPr/>
          <p:nvPr/>
        </p:nvSpPr>
        <p:spPr>
          <a:xfrm>
            <a:off x="1011465" y="1185119"/>
            <a:ext cx="7451918" cy="569104"/>
          </a:xfrm>
          <a:prstGeom prst="rect">
            <a:avLst/>
          </a:prstGeom>
          <a:noFill/>
          <a:ln>
            <a:noFill/>
          </a:ln>
        </p:spPr>
        <p:txBody>
          <a:bodyPr spcFirstLastPara="1" wrap="square" lIns="68569" tIns="34275" rIns="68569" bIns="34275" anchor="t" anchorCtr="0">
            <a:noAutofit/>
          </a:bodyPr>
          <a:lstStyle/>
          <a:p>
            <a:r>
              <a:rPr lang="en-US" sz="1000" b="1" dirty="0">
                <a:solidFill>
                  <a:schemeClr val="dk1"/>
                </a:solidFill>
                <a:latin typeface="+mj-lt"/>
                <a:ea typeface="Calibri"/>
                <a:cs typeface="Calibri"/>
                <a:sym typeface="Calibri"/>
              </a:rPr>
              <a:t>Dr. Mohan Venkataramana - President, - </a:t>
            </a:r>
            <a:r>
              <a:rPr lang="en-US" sz="1000" dirty="0">
                <a:solidFill>
                  <a:schemeClr val="dk1"/>
                </a:solidFill>
                <a:latin typeface="+mj-lt"/>
                <a:ea typeface="Calibri"/>
                <a:cs typeface="Calibri"/>
                <a:sym typeface="Calibri"/>
              </a:rPr>
              <a:t>has a </a:t>
            </a:r>
            <a:r>
              <a:rPr lang="en-US" sz="1000" dirty="0" err="1">
                <a:solidFill>
                  <a:schemeClr val="dk1"/>
                </a:solidFill>
                <a:latin typeface="+mj-lt"/>
                <a:ea typeface="Calibri"/>
                <a:cs typeface="Calibri"/>
                <a:sym typeface="Calibri"/>
              </a:rPr>
              <a:t>B.Tech</a:t>
            </a:r>
            <a:r>
              <a:rPr lang="en-US" sz="1000" dirty="0">
                <a:solidFill>
                  <a:schemeClr val="dk1"/>
                </a:solidFill>
                <a:latin typeface="+mj-lt"/>
                <a:ea typeface="Calibri"/>
                <a:cs typeface="Calibri"/>
                <a:sym typeface="Calibri"/>
              </a:rPr>
              <a:t> from Indian Institute of Technology and </a:t>
            </a:r>
            <a:r>
              <a:rPr lang="en-US" sz="1000" dirty="0" err="1">
                <a:solidFill>
                  <a:schemeClr val="dk1"/>
                </a:solidFill>
                <a:latin typeface="+mj-lt"/>
                <a:ea typeface="Calibri"/>
                <a:cs typeface="Calibri"/>
                <a:sym typeface="Calibri"/>
              </a:rPr>
              <a:t>Ph.D</a:t>
            </a:r>
            <a:r>
              <a:rPr lang="en-US" sz="1000" dirty="0">
                <a:solidFill>
                  <a:schemeClr val="dk1"/>
                </a:solidFill>
                <a:latin typeface="+mj-lt"/>
                <a:ea typeface="Calibri"/>
                <a:cs typeface="Calibri"/>
                <a:sym typeface="Calibri"/>
              </a:rPr>
              <a:t> from Massachusetts Institute of technology in Chemical Engineering. Mohan is a serial entrepreneur and has been involved as an owner founder of several medical and technology companies as well as non-profit initiatives.</a:t>
            </a:r>
          </a:p>
        </p:txBody>
      </p:sp>
      <p:pic>
        <p:nvPicPr>
          <p:cNvPr id="5" name="Picture 4">
            <a:extLst>
              <a:ext uri="{FF2B5EF4-FFF2-40B4-BE49-F238E27FC236}">
                <a16:creationId xmlns:a16="http://schemas.microsoft.com/office/drawing/2014/main" id="{A6C05259-1728-A24C-B158-316B851937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528" y="1235857"/>
            <a:ext cx="543797" cy="616415"/>
          </a:xfrm>
          <a:prstGeom prst="rect">
            <a:avLst/>
          </a:prstGeom>
        </p:spPr>
      </p:pic>
      <p:pic>
        <p:nvPicPr>
          <p:cNvPr id="6" name="Picture 5">
            <a:extLst>
              <a:ext uri="{FF2B5EF4-FFF2-40B4-BE49-F238E27FC236}">
                <a16:creationId xmlns:a16="http://schemas.microsoft.com/office/drawing/2014/main" id="{289335F0-D626-154A-8389-ED2447205534}"/>
              </a:ext>
            </a:extLst>
          </p:cNvPr>
          <p:cNvPicPr>
            <a:picLocks noChangeAspect="1"/>
          </p:cNvPicPr>
          <p:nvPr/>
        </p:nvPicPr>
        <p:blipFill>
          <a:blip r:embed="rId8"/>
          <a:stretch>
            <a:fillRect/>
          </a:stretch>
        </p:blipFill>
        <p:spPr>
          <a:xfrm>
            <a:off x="379005" y="3632914"/>
            <a:ext cx="553045" cy="616415"/>
          </a:xfrm>
          <a:prstGeom prst="rect">
            <a:avLst/>
          </a:prstGeom>
        </p:spPr>
      </p:pic>
      <p:sp>
        <p:nvSpPr>
          <p:cNvPr id="27" name="Google Shape;353;p26">
            <a:extLst>
              <a:ext uri="{FF2B5EF4-FFF2-40B4-BE49-F238E27FC236}">
                <a16:creationId xmlns:a16="http://schemas.microsoft.com/office/drawing/2014/main" id="{0346F9FF-3A8C-B641-9C64-95C106FE6D8F}"/>
              </a:ext>
            </a:extLst>
          </p:cNvPr>
          <p:cNvSpPr/>
          <p:nvPr/>
        </p:nvSpPr>
        <p:spPr>
          <a:xfrm>
            <a:off x="1022779" y="3712989"/>
            <a:ext cx="7463348" cy="569104"/>
          </a:xfrm>
          <a:prstGeom prst="rect">
            <a:avLst/>
          </a:prstGeom>
          <a:noFill/>
          <a:ln>
            <a:noFill/>
          </a:ln>
        </p:spPr>
        <p:txBody>
          <a:bodyPr spcFirstLastPara="1" wrap="square" lIns="68569" tIns="34275" rIns="68569" bIns="34275" anchor="t" anchorCtr="0">
            <a:noAutofit/>
          </a:bodyPr>
          <a:lstStyle/>
          <a:p>
            <a:r>
              <a:rPr lang="en-US" sz="1000" b="1" dirty="0">
                <a:solidFill>
                  <a:schemeClr val="dk1"/>
                </a:solidFill>
                <a:latin typeface="+mj-lt"/>
                <a:ea typeface="Calibri"/>
                <a:cs typeface="Calibri"/>
                <a:sym typeface="Calibri"/>
              </a:rPr>
              <a:t>Prof. </a:t>
            </a:r>
            <a:r>
              <a:rPr lang="en-US" sz="1000" b="1" dirty="0" err="1">
                <a:solidFill>
                  <a:schemeClr val="dk1"/>
                </a:solidFill>
                <a:latin typeface="+mj-lt"/>
                <a:ea typeface="Calibri"/>
                <a:cs typeface="Calibri"/>
                <a:sym typeface="Calibri"/>
              </a:rPr>
              <a:t>Pitchumani</a:t>
            </a:r>
            <a:r>
              <a:rPr lang="en-US" sz="1000" b="1" dirty="0">
                <a:solidFill>
                  <a:schemeClr val="dk1"/>
                </a:solidFill>
                <a:latin typeface="+mj-lt"/>
                <a:ea typeface="Calibri"/>
                <a:cs typeface="Calibri"/>
                <a:sym typeface="Calibri"/>
              </a:rPr>
              <a:t> Angayarkanni, PhD, </a:t>
            </a:r>
            <a:r>
              <a:rPr lang="en-US" sz="1000" dirty="0">
                <a:solidFill>
                  <a:schemeClr val="dk1"/>
                </a:solidFill>
                <a:latin typeface="+mj-lt"/>
                <a:ea typeface="Calibri"/>
                <a:cs typeface="Calibri"/>
                <a:sym typeface="Calibri"/>
              </a:rPr>
              <a:t>Accomplished researcher in computer science, specializing in artificial intelligence and machine language. She has over 15 years of teaching and research experience, with several publications and collaborations.</a:t>
            </a:r>
            <a:endParaRPr lang="en-US" sz="1000" dirty="0">
              <a:latin typeface="+mj-lt"/>
            </a:endParaRPr>
          </a:p>
        </p:txBody>
      </p:sp>
      <p:pic>
        <p:nvPicPr>
          <p:cNvPr id="8" name="Picture 7">
            <a:extLst>
              <a:ext uri="{FF2B5EF4-FFF2-40B4-BE49-F238E27FC236}">
                <a16:creationId xmlns:a16="http://schemas.microsoft.com/office/drawing/2014/main" id="{67B25F6E-8EDE-2543-8C3A-BC62209F6169}"/>
              </a:ext>
            </a:extLst>
          </p:cNvPr>
          <p:cNvPicPr>
            <a:picLocks noChangeAspect="1"/>
          </p:cNvPicPr>
          <p:nvPr/>
        </p:nvPicPr>
        <p:blipFill>
          <a:blip r:embed="rId9"/>
          <a:stretch>
            <a:fillRect/>
          </a:stretch>
        </p:blipFill>
        <p:spPr>
          <a:xfrm>
            <a:off x="379005" y="4309696"/>
            <a:ext cx="541796" cy="616415"/>
          </a:xfrm>
          <a:prstGeom prst="rect">
            <a:avLst/>
          </a:prstGeom>
        </p:spPr>
      </p:pic>
      <p:sp>
        <p:nvSpPr>
          <p:cNvPr id="29" name="Google Shape;351;p26">
            <a:extLst>
              <a:ext uri="{FF2B5EF4-FFF2-40B4-BE49-F238E27FC236}">
                <a16:creationId xmlns:a16="http://schemas.microsoft.com/office/drawing/2014/main" id="{0F06763B-3931-5246-B414-076C91E081F1}"/>
              </a:ext>
            </a:extLst>
          </p:cNvPr>
          <p:cNvSpPr/>
          <p:nvPr/>
        </p:nvSpPr>
        <p:spPr>
          <a:xfrm>
            <a:off x="1007751" y="4235887"/>
            <a:ext cx="7894694" cy="700846"/>
          </a:xfrm>
          <a:prstGeom prst="rect">
            <a:avLst/>
          </a:prstGeom>
          <a:noFill/>
          <a:ln>
            <a:noFill/>
          </a:ln>
        </p:spPr>
        <p:txBody>
          <a:bodyPr spcFirstLastPara="1" wrap="square" lIns="68569" tIns="34275" rIns="68569" bIns="34275" anchor="t" anchorCtr="0">
            <a:noAutofit/>
          </a:bodyPr>
          <a:lstStyle/>
          <a:p>
            <a:r>
              <a:rPr lang="en-US" sz="1000" b="1" dirty="0">
                <a:solidFill>
                  <a:schemeClr val="dk1"/>
                </a:solidFill>
                <a:latin typeface="+mj-lt"/>
                <a:ea typeface="Calibri"/>
                <a:cs typeface="Calibri"/>
                <a:sym typeface="Calibri"/>
              </a:rPr>
              <a:t>Dr. </a:t>
            </a:r>
            <a:r>
              <a:rPr lang="en-US" sz="1000" b="1" dirty="0" err="1">
                <a:solidFill>
                  <a:schemeClr val="dk1"/>
                </a:solidFill>
                <a:latin typeface="+mj-lt"/>
                <a:ea typeface="Calibri"/>
                <a:cs typeface="Calibri"/>
                <a:sym typeface="Calibri"/>
              </a:rPr>
              <a:t>Sriloy</a:t>
            </a:r>
            <a:r>
              <a:rPr lang="en-US" sz="1000" b="1" dirty="0">
                <a:solidFill>
                  <a:schemeClr val="dk1"/>
                </a:solidFill>
                <a:latin typeface="+mj-lt"/>
                <a:ea typeface="Calibri"/>
                <a:cs typeface="Calibri"/>
                <a:sym typeface="Calibri"/>
              </a:rPr>
              <a:t> Mohanty, </a:t>
            </a:r>
            <a:r>
              <a:rPr lang="en-US" sz="1000" dirty="0">
                <a:solidFill>
                  <a:schemeClr val="dk1"/>
                </a:solidFill>
                <a:latin typeface="+mj-lt"/>
                <a:ea typeface="Calibri"/>
                <a:cs typeface="Calibri"/>
                <a:sym typeface="Calibri"/>
              </a:rPr>
              <a:t>currently a Research Associate at Center for Integrative Medicine and Research, All India Institute of Medical Sciences (AIIMS) New Delhi. His doctoral work is on Yoga based Cardiac Rehabilitation for patients undergoing percutaneous coronary interventions. He has been originally contributing in the field of Integrative Medicine, Yoga therapy and Naturopathy. He has authored 22 publications. His research interest includes Integrative medicine research, Public Health and Psychosomatic Medicine.</a:t>
            </a:r>
          </a:p>
        </p:txBody>
      </p:sp>
      <p:sp>
        <p:nvSpPr>
          <p:cNvPr id="30" name="Rectangle 29">
            <a:extLst>
              <a:ext uri="{FF2B5EF4-FFF2-40B4-BE49-F238E27FC236}">
                <a16:creationId xmlns:a16="http://schemas.microsoft.com/office/drawing/2014/main" id="{F390BC47-0553-E34D-ABB1-CC5E6233F6A3}"/>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EB591A-E69D-42AB-97FB-E7CAEA0DF801}"/>
              </a:ext>
            </a:extLst>
          </p:cNvPr>
          <p:cNvPicPr>
            <a:picLocks noChangeAspect="1"/>
          </p:cNvPicPr>
          <p:nvPr/>
        </p:nvPicPr>
        <p:blipFill>
          <a:blip r:embed="rId2"/>
          <a:stretch>
            <a:fillRect/>
          </a:stretch>
        </p:blipFill>
        <p:spPr>
          <a:xfrm>
            <a:off x="91821" y="1371600"/>
            <a:ext cx="8960358" cy="5001867"/>
          </a:xfrm>
          <a:prstGeom prst="rect">
            <a:avLst/>
          </a:prstGeom>
        </p:spPr>
      </p:pic>
      <p:grpSp>
        <p:nvGrpSpPr>
          <p:cNvPr id="5" name="Group 4">
            <a:extLst>
              <a:ext uri="{FF2B5EF4-FFF2-40B4-BE49-F238E27FC236}">
                <a16:creationId xmlns:a16="http://schemas.microsoft.com/office/drawing/2014/main" id="{2708BE75-8741-014D-B64F-C84C4684C7D5}"/>
              </a:ext>
            </a:extLst>
          </p:cNvPr>
          <p:cNvGrpSpPr/>
          <p:nvPr/>
        </p:nvGrpSpPr>
        <p:grpSpPr>
          <a:xfrm>
            <a:off x="110406" y="123874"/>
            <a:ext cx="8923187" cy="816742"/>
            <a:chOff x="81208" y="533938"/>
            <a:chExt cx="8923187" cy="816742"/>
          </a:xfrm>
        </p:grpSpPr>
        <p:grpSp>
          <p:nvGrpSpPr>
            <p:cNvPr id="8" name="Group 7">
              <a:extLst>
                <a:ext uri="{FF2B5EF4-FFF2-40B4-BE49-F238E27FC236}">
                  <a16:creationId xmlns:a16="http://schemas.microsoft.com/office/drawing/2014/main" id="{3DBB6B77-6D0E-5C49-B95E-F3299FF7771A}"/>
                </a:ext>
              </a:extLst>
            </p:cNvPr>
            <p:cNvGrpSpPr/>
            <p:nvPr/>
          </p:nvGrpSpPr>
          <p:grpSpPr>
            <a:xfrm>
              <a:off x="81208" y="533938"/>
              <a:ext cx="8923187" cy="816742"/>
              <a:chOff x="81208" y="72052"/>
              <a:chExt cx="8923187" cy="816742"/>
            </a:xfrm>
          </p:grpSpPr>
          <p:sp>
            <p:nvSpPr>
              <p:cNvPr id="10" name="Rectangle 9">
                <a:extLst>
                  <a:ext uri="{FF2B5EF4-FFF2-40B4-BE49-F238E27FC236}">
                    <a16:creationId xmlns:a16="http://schemas.microsoft.com/office/drawing/2014/main" id="{710E4634-B111-EE44-AD0A-4EE7F2EB4205}"/>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1" name="Title 3">
                <a:extLst>
                  <a:ext uri="{FF2B5EF4-FFF2-40B4-BE49-F238E27FC236}">
                    <a16:creationId xmlns:a16="http://schemas.microsoft.com/office/drawing/2014/main" id="{2D461E78-E83C-144C-A523-52A17142FFFB}"/>
                  </a:ext>
                </a:extLst>
              </p:cNvPr>
              <p:cNvSpPr txBox="1">
                <a:spLocks/>
              </p:cNvSpPr>
              <p:nvPr/>
            </p:nvSpPr>
            <p:spPr>
              <a:xfrm>
                <a:off x="1647202" y="259907"/>
                <a:ext cx="7252503"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LEAN CANVAS  (BUSINESS  MODEL)</a:t>
                </a:r>
                <a:endParaRPr lang="en-US" sz="1800" dirty="0">
                  <a:latin typeface="Avenir Book" panose="02000503020000020003" pitchFamily="2" charset="0"/>
                </a:endParaRPr>
              </a:p>
            </p:txBody>
          </p:sp>
          <p:grpSp>
            <p:nvGrpSpPr>
              <p:cNvPr id="12" name="Group 11">
                <a:extLst>
                  <a:ext uri="{FF2B5EF4-FFF2-40B4-BE49-F238E27FC236}">
                    <a16:creationId xmlns:a16="http://schemas.microsoft.com/office/drawing/2014/main" id="{2A75A5A7-6526-314C-9235-D2F5CEC51333}"/>
                  </a:ext>
                </a:extLst>
              </p:cNvPr>
              <p:cNvGrpSpPr/>
              <p:nvPr/>
            </p:nvGrpSpPr>
            <p:grpSpPr>
              <a:xfrm>
                <a:off x="81208" y="72052"/>
                <a:ext cx="878199" cy="816742"/>
                <a:chOff x="3809998" y="1028700"/>
                <a:chExt cx="1596725" cy="1447800"/>
              </a:xfrm>
            </p:grpSpPr>
            <p:sp>
              <p:nvSpPr>
                <p:cNvPr id="13" name="Octagon 12">
                  <a:extLst>
                    <a:ext uri="{FF2B5EF4-FFF2-40B4-BE49-F238E27FC236}">
                      <a16:creationId xmlns:a16="http://schemas.microsoft.com/office/drawing/2014/main" id="{3977F0FB-1C39-6948-B5F6-9EDD42264C93}"/>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4" name="TextBox 13">
                  <a:extLst>
                    <a:ext uri="{FF2B5EF4-FFF2-40B4-BE49-F238E27FC236}">
                      <a16:creationId xmlns:a16="http://schemas.microsoft.com/office/drawing/2014/main" id="{C7534E32-DC2D-D645-ADFA-BFDE7CB51043}"/>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9" name="Octagon 8">
              <a:extLst>
                <a:ext uri="{FF2B5EF4-FFF2-40B4-BE49-F238E27FC236}">
                  <a16:creationId xmlns:a16="http://schemas.microsoft.com/office/drawing/2014/main" id="{3D044ECF-F824-F74B-BF97-0A375B9CDF5A}"/>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5" name="Rectangle 14">
            <a:extLst>
              <a:ext uri="{FF2B5EF4-FFF2-40B4-BE49-F238E27FC236}">
                <a16:creationId xmlns:a16="http://schemas.microsoft.com/office/drawing/2014/main" id="{31445D6E-1CFB-4F4A-B882-8BD9468E650A}"/>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extLst>
      <p:ext uri="{BB962C8B-B14F-4D97-AF65-F5344CB8AC3E}">
        <p14:creationId xmlns:p14="http://schemas.microsoft.com/office/powerpoint/2010/main" val="305376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A8D1AA-87F5-8646-B35B-344FEDEC1165}"/>
              </a:ext>
            </a:extLst>
          </p:cNvPr>
          <p:cNvSpPr/>
          <p:nvPr/>
        </p:nvSpPr>
        <p:spPr>
          <a:xfrm>
            <a:off x="2286000" y="3232793"/>
            <a:ext cx="4572000" cy="715581"/>
          </a:xfrm>
          <a:prstGeom prst="rect">
            <a:avLst/>
          </a:prstGeom>
        </p:spPr>
        <p:txBody>
          <a:bodyPr>
            <a:spAutoFit/>
          </a:bodyPr>
          <a:lstStyle/>
          <a:p>
            <a:r>
              <a:rPr lang="en-US" sz="1350" dirty="0">
                <a:solidFill>
                  <a:srgbClr val="FFFFFF"/>
                </a:solidFill>
                <a:latin typeface="galano"/>
              </a:rPr>
              <a:t>Answer a few questions and get connected to the right psychologist straight away - and choose how you get therapy (by video, live chat or daily coaching).</a:t>
            </a:r>
            <a:endParaRPr lang="en-US" sz="1350" dirty="0"/>
          </a:p>
        </p:txBody>
      </p:sp>
      <p:graphicFrame>
        <p:nvGraphicFramePr>
          <p:cNvPr id="14" name="Diagram 13">
            <a:extLst>
              <a:ext uri="{FF2B5EF4-FFF2-40B4-BE49-F238E27FC236}">
                <a16:creationId xmlns:a16="http://schemas.microsoft.com/office/drawing/2014/main" id="{6BC50561-06F3-8C4A-8CED-729090B3D8E1}"/>
              </a:ext>
            </a:extLst>
          </p:cNvPr>
          <p:cNvGraphicFramePr/>
          <p:nvPr>
            <p:extLst>
              <p:ext uri="{D42A27DB-BD31-4B8C-83A1-F6EECF244321}">
                <p14:modId xmlns:p14="http://schemas.microsoft.com/office/powerpoint/2010/main" val="2129125295"/>
              </p:ext>
            </p:extLst>
          </p:nvPr>
        </p:nvGraphicFramePr>
        <p:xfrm>
          <a:off x="762000" y="857250"/>
          <a:ext cx="8382000" cy="5649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7A0529C-6ACA-9048-9932-D941B72DD4C6}"/>
              </a:ext>
            </a:extLst>
          </p:cNvPr>
          <p:cNvSpPr txBox="1"/>
          <p:nvPr/>
        </p:nvSpPr>
        <p:spPr>
          <a:xfrm>
            <a:off x="7691390" y="1546451"/>
            <a:ext cx="1224011" cy="507831"/>
          </a:xfrm>
          <a:prstGeom prst="rect">
            <a:avLst/>
          </a:prstGeom>
          <a:noFill/>
        </p:spPr>
        <p:txBody>
          <a:bodyPr wrap="square" rtlCol="0">
            <a:spAutoFit/>
          </a:bodyPr>
          <a:lstStyle/>
          <a:p>
            <a:endParaRPr lang="en-US" sz="1350" dirty="0"/>
          </a:p>
          <a:p>
            <a:endParaRPr lang="en-US" sz="1350" dirty="0" err="1"/>
          </a:p>
        </p:txBody>
      </p:sp>
      <p:pic>
        <p:nvPicPr>
          <p:cNvPr id="3078" name="Picture 6" descr="3d Man With Red Dollar Sign Stock Photo - Download Image Now - iStock">
            <a:extLst>
              <a:ext uri="{FF2B5EF4-FFF2-40B4-BE49-F238E27FC236}">
                <a16:creationId xmlns:a16="http://schemas.microsoft.com/office/drawing/2014/main" id="{6CA194A8-C16B-D34E-A4B0-68E207B3E4F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41231" y="2584212"/>
            <a:ext cx="1528664" cy="16895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E7D6356-8D82-1F46-B69D-39500C6B9F8F}"/>
              </a:ext>
            </a:extLst>
          </p:cNvPr>
          <p:cNvSpPr txBox="1"/>
          <p:nvPr/>
        </p:nvSpPr>
        <p:spPr>
          <a:xfrm>
            <a:off x="8231440" y="1289695"/>
            <a:ext cx="798260" cy="4570482"/>
          </a:xfrm>
          <a:prstGeom prst="rect">
            <a:avLst/>
          </a:prstGeom>
          <a:noFill/>
        </p:spPr>
        <p:txBody>
          <a:bodyPr vert="horz" wrap="square" rtlCol="0">
            <a:spAutoFit/>
          </a:bodyPr>
          <a:lstStyle/>
          <a:p>
            <a:r>
              <a:rPr lang="en-US" sz="2100" dirty="0"/>
              <a:t>A</a:t>
            </a:r>
          </a:p>
          <a:p>
            <a:r>
              <a:rPr lang="en-US" sz="2100" dirty="0"/>
              <a:t>   N</a:t>
            </a:r>
          </a:p>
          <a:p>
            <a:r>
              <a:rPr lang="en-US" sz="2100" dirty="0"/>
              <a:t>     D</a:t>
            </a:r>
          </a:p>
          <a:p>
            <a:endParaRPr lang="en-US" sz="2100" dirty="0"/>
          </a:p>
          <a:p>
            <a:r>
              <a:rPr lang="en-US" sz="2100" dirty="0"/>
              <a:t>M</a:t>
            </a:r>
          </a:p>
          <a:p>
            <a:r>
              <a:rPr lang="en-US" sz="2100" dirty="0"/>
              <a:t>  O</a:t>
            </a:r>
          </a:p>
          <a:p>
            <a:r>
              <a:rPr lang="en-US" sz="2100" dirty="0"/>
              <a:t>    R</a:t>
            </a:r>
          </a:p>
          <a:p>
            <a:r>
              <a:rPr lang="en-US" sz="2100" dirty="0"/>
              <a:t>     E</a:t>
            </a:r>
          </a:p>
          <a:p>
            <a:endParaRPr lang="en-US" sz="2100" dirty="0"/>
          </a:p>
          <a:p>
            <a:endParaRPr lang="en-US" sz="2100" dirty="0"/>
          </a:p>
          <a:p>
            <a:endParaRPr lang="en-US" sz="2100" dirty="0"/>
          </a:p>
          <a:p>
            <a:endParaRPr lang="en-US" sz="2100" dirty="0"/>
          </a:p>
          <a:p>
            <a:r>
              <a:rPr lang="en-US" dirty="0"/>
              <a:t>  </a:t>
            </a:r>
            <a:r>
              <a:rPr lang="en-US" sz="2100" dirty="0"/>
              <a:t>B2B</a:t>
            </a:r>
            <a:endParaRPr lang="en-US" dirty="0"/>
          </a:p>
          <a:p>
            <a:r>
              <a:rPr lang="en-US" dirty="0"/>
              <a:t>*B2C</a:t>
            </a:r>
          </a:p>
        </p:txBody>
      </p:sp>
      <p:grpSp>
        <p:nvGrpSpPr>
          <p:cNvPr id="10" name="Group 9">
            <a:extLst>
              <a:ext uri="{FF2B5EF4-FFF2-40B4-BE49-F238E27FC236}">
                <a16:creationId xmlns:a16="http://schemas.microsoft.com/office/drawing/2014/main" id="{3027F9A6-2E5B-DC4D-B5AF-14581C63B3A4}"/>
              </a:ext>
            </a:extLst>
          </p:cNvPr>
          <p:cNvGrpSpPr/>
          <p:nvPr/>
        </p:nvGrpSpPr>
        <p:grpSpPr>
          <a:xfrm>
            <a:off x="110406" y="123874"/>
            <a:ext cx="8923187" cy="816742"/>
            <a:chOff x="81208" y="533938"/>
            <a:chExt cx="8923187" cy="816742"/>
          </a:xfrm>
        </p:grpSpPr>
        <p:grpSp>
          <p:nvGrpSpPr>
            <p:cNvPr id="11" name="Group 10">
              <a:extLst>
                <a:ext uri="{FF2B5EF4-FFF2-40B4-BE49-F238E27FC236}">
                  <a16:creationId xmlns:a16="http://schemas.microsoft.com/office/drawing/2014/main" id="{95EC7B99-A7EE-694B-ABFD-DD36B62F4153}"/>
                </a:ext>
              </a:extLst>
            </p:cNvPr>
            <p:cNvGrpSpPr/>
            <p:nvPr/>
          </p:nvGrpSpPr>
          <p:grpSpPr>
            <a:xfrm>
              <a:off x="81208" y="533938"/>
              <a:ext cx="8923187" cy="816742"/>
              <a:chOff x="81208" y="72052"/>
              <a:chExt cx="8923187" cy="816742"/>
            </a:xfrm>
          </p:grpSpPr>
          <p:sp>
            <p:nvSpPr>
              <p:cNvPr id="13" name="Rectangle 12">
                <a:extLst>
                  <a:ext uri="{FF2B5EF4-FFF2-40B4-BE49-F238E27FC236}">
                    <a16:creationId xmlns:a16="http://schemas.microsoft.com/office/drawing/2014/main" id="{799C3942-57F8-354D-8E31-69B8820FB2E4}"/>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8" name="Title 3">
                <a:extLst>
                  <a:ext uri="{FF2B5EF4-FFF2-40B4-BE49-F238E27FC236}">
                    <a16:creationId xmlns:a16="http://schemas.microsoft.com/office/drawing/2014/main" id="{D33EBE25-F00A-E849-BB1F-C1CF1D1C38EE}"/>
                  </a:ext>
                </a:extLst>
              </p:cNvPr>
              <p:cNvSpPr txBox="1">
                <a:spLocks/>
              </p:cNvSpPr>
              <p:nvPr/>
            </p:nvSpPr>
            <p:spPr>
              <a:xfrm>
                <a:off x="1647202" y="259907"/>
                <a:ext cx="7252503"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THERAPY AI MARKET)</a:t>
                </a:r>
                <a:endParaRPr lang="en-US" sz="1800" dirty="0">
                  <a:latin typeface="Avenir Book" panose="02000503020000020003" pitchFamily="2" charset="0"/>
                </a:endParaRPr>
              </a:p>
            </p:txBody>
          </p:sp>
          <p:grpSp>
            <p:nvGrpSpPr>
              <p:cNvPr id="19" name="Group 18">
                <a:extLst>
                  <a:ext uri="{FF2B5EF4-FFF2-40B4-BE49-F238E27FC236}">
                    <a16:creationId xmlns:a16="http://schemas.microsoft.com/office/drawing/2014/main" id="{C7CA7457-21BC-B746-8F4E-3A21189DBBBB}"/>
                  </a:ext>
                </a:extLst>
              </p:cNvPr>
              <p:cNvGrpSpPr/>
              <p:nvPr/>
            </p:nvGrpSpPr>
            <p:grpSpPr>
              <a:xfrm>
                <a:off x="81208" y="72052"/>
                <a:ext cx="878199" cy="816742"/>
                <a:chOff x="3809998" y="1028700"/>
                <a:chExt cx="1596725" cy="1447800"/>
              </a:xfrm>
            </p:grpSpPr>
            <p:sp>
              <p:nvSpPr>
                <p:cNvPr id="20" name="Octagon 19">
                  <a:extLst>
                    <a:ext uri="{FF2B5EF4-FFF2-40B4-BE49-F238E27FC236}">
                      <a16:creationId xmlns:a16="http://schemas.microsoft.com/office/drawing/2014/main" id="{08D3D3A8-4E24-5944-A71F-FC4A9AE9DD0E}"/>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1" name="TextBox 20">
                  <a:extLst>
                    <a:ext uri="{FF2B5EF4-FFF2-40B4-BE49-F238E27FC236}">
                      <a16:creationId xmlns:a16="http://schemas.microsoft.com/office/drawing/2014/main" id="{F5A242EB-5F64-5949-A06B-07859B76DF54}"/>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12" name="Octagon 11">
              <a:extLst>
                <a:ext uri="{FF2B5EF4-FFF2-40B4-BE49-F238E27FC236}">
                  <a16:creationId xmlns:a16="http://schemas.microsoft.com/office/drawing/2014/main" id="{5396348F-8A92-B64C-970E-D77F5457F0C0}"/>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2" name="Rectangle 21">
            <a:extLst>
              <a:ext uri="{FF2B5EF4-FFF2-40B4-BE49-F238E27FC236}">
                <a16:creationId xmlns:a16="http://schemas.microsoft.com/office/drawing/2014/main" id="{AD69C499-7D4C-3A47-B2A7-E165ADC05DD4}"/>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extLst>
      <p:ext uri="{BB962C8B-B14F-4D97-AF65-F5344CB8AC3E}">
        <p14:creationId xmlns:p14="http://schemas.microsoft.com/office/powerpoint/2010/main" val="160150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5" name="Google Shape;315;p24" descr="Germany"/>
          <p:cNvPicPr preferRelativeResize="0"/>
          <p:nvPr/>
        </p:nvPicPr>
        <p:blipFill rotWithShape="1">
          <a:blip r:embed="rId3">
            <a:alphaModFix/>
          </a:blip>
          <a:srcRect/>
          <a:stretch/>
        </p:blipFill>
        <p:spPr>
          <a:xfrm>
            <a:off x="4598049" y="1266297"/>
            <a:ext cx="1705999" cy="915414"/>
          </a:xfrm>
          <a:prstGeom prst="rect">
            <a:avLst/>
          </a:prstGeom>
          <a:noFill/>
          <a:ln>
            <a:noFill/>
          </a:ln>
        </p:spPr>
      </p:pic>
      <p:pic>
        <p:nvPicPr>
          <p:cNvPr id="316" name="Google Shape;316;p24" descr="The International Association for the Study of Pain"/>
          <p:cNvPicPr preferRelativeResize="0"/>
          <p:nvPr/>
        </p:nvPicPr>
        <p:blipFill rotWithShape="1">
          <a:blip r:embed="rId4">
            <a:alphaModFix/>
          </a:blip>
          <a:srcRect/>
          <a:stretch/>
        </p:blipFill>
        <p:spPr>
          <a:xfrm>
            <a:off x="7029026" y="1344622"/>
            <a:ext cx="1706000" cy="619215"/>
          </a:xfrm>
          <a:prstGeom prst="rect">
            <a:avLst/>
          </a:prstGeom>
          <a:noFill/>
          <a:ln>
            <a:noFill/>
          </a:ln>
        </p:spPr>
      </p:pic>
      <p:pic>
        <p:nvPicPr>
          <p:cNvPr id="317" name="Google Shape;317;p24"/>
          <p:cNvPicPr preferRelativeResize="0"/>
          <p:nvPr/>
        </p:nvPicPr>
        <p:blipFill rotWithShape="1">
          <a:blip r:embed="rId5">
            <a:alphaModFix/>
          </a:blip>
          <a:srcRect/>
          <a:stretch/>
        </p:blipFill>
        <p:spPr>
          <a:xfrm>
            <a:off x="4858767" y="2212706"/>
            <a:ext cx="1184564" cy="1184564"/>
          </a:xfrm>
          <a:prstGeom prst="rect">
            <a:avLst/>
          </a:prstGeom>
          <a:solidFill>
            <a:srgbClr val="385623"/>
          </a:solidFill>
          <a:ln>
            <a:noFill/>
          </a:ln>
        </p:spPr>
      </p:pic>
      <p:pic>
        <p:nvPicPr>
          <p:cNvPr id="318" name="Google Shape;318;p24"/>
          <p:cNvPicPr preferRelativeResize="0"/>
          <p:nvPr/>
        </p:nvPicPr>
        <p:blipFill rotWithShape="1">
          <a:blip r:embed="rId6">
            <a:alphaModFix/>
          </a:blip>
          <a:srcRect/>
          <a:stretch/>
        </p:blipFill>
        <p:spPr>
          <a:xfrm>
            <a:off x="7360622" y="2040551"/>
            <a:ext cx="1374404" cy="1374404"/>
          </a:xfrm>
          <a:prstGeom prst="rect">
            <a:avLst/>
          </a:prstGeom>
          <a:noFill/>
          <a:ln>
            <a:noFill/>
          </a:ln>
        </p:spPr>
      </p:pic>
      <p:sp>
        <p:nvSpPr>
          <p:cNvPr id="319" name="Google Shape;319;p24"/>
          <p:cNvSpPr/>
          <p:nvPr/>
        </p:nvSpPr>
        <p:spPr>
          <a:xfrm>
            <a:off x="4261007" y="2710068"/>
            <a:ext cx="597760" cy="392415"/>
          </a:xfrm>
          <a:prstGeom prst="rect">
            <a:avLst/>
          </a:prstGeom>
          <a:noFill/>
          <a:ln>
            <a:noFill/>
          </a:ln>
        </p:spPr>
        <p:txBody>
          <a:bodyPr spcFirstLastPara="1" wrap="square" lIns="68569" tIns="34275" rIns="68569" bIns="34275" anchor="t" anchorCtr="0">
            <a:noAutofit/>
          </a:bodyPr>
          <a:lstStyle/>
          <a:p>
            <a:r>
              <a:rPr lang="es-ES" sz="2100" b="1">
                <a:solidFill>
                  <a:srgbClr val="529589"/>
                </a:solidFill>
                <a:latin typeface="Calibri"/>
                <a:ea typeface="Calibri"/>
                <a:cs typeface="Calibri"/>
                <a:sym typeface="Calibri"/>
              </a:rPr>
              <a:t>32 x</a:t>
            </a:r>
            <a:endParaRPr sz="2100" b="1">
              <a:solidFill>
                <a:srgbClr val="529589"/>
              </a:solidFill>
              <a:latin typeface="Calibri"/>
              <a:ea typeface="Calibri"/>
              <a:cs typeface="Calibri"/>
              <a:sym typeface="Calibri"/>
            </a:endParaRPr>
          </a:p>
        </p:txBody>
      </p:sp>
      <p:sp>
        <p:nvSpPr>
          <p:cNvPr id="320" name="Google Shape;320;p24"/>
          <p:cNvSpPr/>
          <p:nvPr/>
        </p:nvSpPr>
        <p:spPr>
          <a:xfrm>
            <a:off x="6798675" y="2710068"/>
            <a:ext cx="460703" cy="392415"/>
          </a:xfrm>
          <a:prstGeom prst="rect">
            <a:avLst/>
          </a:prstGeom>
          <a:noFill/>
          <a:ln>
            <a:noFill/>
          </a:ln>
        </p:spPr>
        <p:txBody>
          <a:bodyPr spcFirstLastPara="1" wrap="square" lIns="68569" tIns="34275" rIns="68569" bIns="34275" anchor="t" anchorCtr="0">
            <a:noAutofit/>
          </a:bodyPr>
          <a:lstStyle/>
          <a:p>
            <a:r>
              <a:rPr lang="es-ES" sz="2100" b="1" dirty="0">
                <a:solidFill>
                  <a:srgbClr val="A2A1A1"/>
                </a:solidFill>
                <a:latin typeface="Calibri"/>
                <a:ea typeface="Calibri"/>
                <a:cs typeface="Calibri"/>
                <a:sym typeface="Calibri"/>
              </a:rPr>
              <a:t>4 x</a:t>
            </a:r>
            <a:endParaRPr sz="2100" b="1" dirty="0">
              <a:solidFill>
                <a:srgbClr val="A2A1A1"/>
              </a:solidFill>
              <a:latin typeface="Calibri"/>
              <a:ea typeface="Calibri"/>
              <a:cs typeface="Calibri"/>
              <a:sym typeface="Calibri"/>
            </a:endParaRPr>
          </a:p>
        </p:txBody>
      </p:sp>
      <p:pic>
        <p:nvPicPr>
          <p:cNvPr id="321" name="Google Shape;321;p24"/>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4323897" y="4648200"/>
            <a:ext cx="1374404" cy="999246"/>
          </a:xfrm>
          <a:prstGeom prst="rect">
            <a:avLst/>
          </a:prstGeom>
          <a:noFill/>
          <a:ln>
            <a:noFill/>
          </a:ln>
        </p:spPr>
      </p:pic>
      <p:pic>
        <p:nvPicPr>
          <p:cNvPr id="322" name="Google Shape;322;p24"/>
          <p:cNvPicPr preferRelativeResize="0"/>
          <p:nvPr/>
        </p:nvPicPr>
        <p:blipFill rotWithShape="1">
          <a:blip r:embed="rId8">
            <a:alphaModFix/>
          </a:blip>
          <a:srcRect/>
          <a:stretch/>
        </p:blipFill>
        <p:spPr>
          <a:xfrm>
            <a:off x="7455137" y="3625594"/>
            <a:ext cx="1374403" cy="1374403"/>
          </a:xfrm>
          <a:prstGeom prst="rect">
            <a:avLst/>
          </a:prstGeom>
          <a:noFill/>
          <a:ln>
            <a:noFill/>
          </a:ln>
        </p:spPr>
      </p:pic>
      <p:pic>
        <p:nvPicPr>
          <p:cNvPr id="323" name="Google Shape;323;p24" descr="Resultado de imagen de Hospital Universitario Virgen del Rocio"/>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4323897" y="3436287"/>
            <a:ext cx="1370117" cy="1066026"/>
          </a:xfrm>
          <a:prstGeom prst="rect">
            <a:avLst/>
          </a:prstGeom>
          <a:noFill/>
          <a:ln>
            <a:noFill/>
          </a:ln>
        </p:spPr>
      </p:pic>
      <p:sp>
        <p:nvSpPr>
          <p:cNvPr id="324" name="Google Shape;324;p24"/>
          <p:cNvSpPr/>
          <p:nvPr/>
        </p:nvSpPr>
        <p:spPr>
          <a:xfrm>
            <a:off x="383572" y="1640590"/>
            <a:ext cx="3846729" cy="1184564"/>
          </a:xfrm>
          <a:prstGeom prst="rect">
            <a:avLst/>
          </a:prstGeom>
          <a:noFill/>
          <a:ln>
            <a:noFill/>
          </a:ln>
        </p:spPr>
        <p:txBody>
          <a:bodyPr spcFirstLastPara="1" wrap="square" lIns="68569" tIns="34275" rIns="68569" bIns="34275" anchor="t" anchorCtr="0">
            <a:noAutofit/>
          </a:bodyPr>
          <a:lstStyle/>
          <a:p>
            <a:endParaRPr sz="1350" dirty="0">
              <a:solidFill>
                <a:schemeClr val="dk1"/>
              </a:solidFill>
              <a:latin typeface="+mj-lt"/>
              <a:ea typeface="Calibri"/>
              <a:cs typeface="Calibri"/>
              <a:sym typeface="Calibri"/>
            </a:endParaRPr>
          </a:p>
        </p:txBody>
      </p:sp>
      <p:sp>
        <p:nvSpPr>
          <p:cNvPr id="325" name="Google Shape;325;p24"/>
          <p:cNvSpPr/>
          <p:nvPr/>
        </p:nvSpPr>
        <p:spPr>
          <a:xfrm>
            <a:off x="467193" y="1344622"/>
            <a:ext cx="3653852" cy="4248689"/>
          </a:xfrm>
          <a:prstGeom prst="rect">
            <a:avLst/>
          </a:prstGeom>
          <a:noFill/>
          <a:ln>
            <a:noFill/>
          </a:ln>
        </p:spPr>
        <p:txBody>
          <a:bodyPr spcFirstLastPara="1" wrap="square" lIns="68569" tIns="34275" rIns="68569" bIns="34275" anchor="t" anchorCtr="0">
            <a:noAutofit/>
          </a:bodyPr>
          <a:lstStyle/>
          <a:p>
            <a:r>
              <a:rPr lang="en-US" sz="1350" b="1" dirty="0">
                <a:solidFill>
                  <a:schemeClr val="dk1"/>
                </a:solidFill>
                <a:latin typeface="+mj-lt"/>
                <a:ea typeface="Calibri"/>
                <a:cs typeface="Calibri"/>
                <a:sym typeface="Calibri"/>
              </a:rPr>
              <a:t>Germany: </a:t>
            </a:r>
            <a:r>
              <a:rPr lang="en-US" sz="1350" dirty="0">
                <a:solidFill>
                  <a:schemeClr val="dk1"/>
                </a:solidFill>
                <a:latin typeface="+mj-lt"/>
                <a:ea typeface="Calibri"/>
                <a:cs typeface="Calibri"/>
                <a:sym typeface="Calibri"/>
              </a:rPr>
              <a:t>Partners for phase II testing and probable future customers include</a:t>
            </a:r>
            <a:r>
              <a:rPr lang="en-US" sz="1350" b="1" u="sng" dirty="0">
                <a:solidFill>
                  <a:schemeClr val="dk1"/>
                </a:solidFill>
                <a:latin typeface="+mj-lt"/>
                <a:ea typeface="Calibri"/>
                <a:cs typeface="Calibri"/>
                <a:sym typeface="Calibri"/>
              </a:rPr>
              <a:t>:</a:t>
            </a:r>
            <a:r>
              <a:rPr lang="en-US" sz="1350" dirty="0">
                <a:solidFill>
                  <a:schemeClr val="dk1"/>
                </a:solidFill>
                <a:latin typeface="+mj-lt"/>
                <a:ea typeface="Calibri"/>
                <a:cs typeface="Calibri"/>
                <a:sym typeface="Calibri"/>
              </a:rPr>
              <a:t> The German Pain Society (32 clinics) and 5 Universities: Berlin (Anesthesiology), Munich (Neurology), Bochum, and Marburg (Medical and Psychology).</a:t>
            </a:r>
          </a:p>
          <a:p>
            <a:endParaRPr lang="en-US" sz="1350" dirty="0">
              <a:solidFill>
                <a:schemeClr val="dk1"/>
              </a:solidFill>
              <a:latin typeface="+mj-lt"/>
              <a:ea typeface="Calibri"/>
              <a:cs typeface="Calibri"/>
              <a:sym typeface="Calibri"/>
            </a:endParaRPr>
          </a:p>
          <a:p>
            <a:r>
              <a:rPr lang="en-US" sz="1350" b="1" dirty="0">
                <a:solidFill>
                  <a:srgbClr val="000000"/>
                </a:solidFill>
                <a:latin typeface="+mj-lt"/>
                <a:ea typeface="Calibri"/>
                <a:cs typeface="Calibri"/>
                <a:sym typeface="Calibri"/>
              </a:rPr>
              <a:t>Spain</a:t>
            </a:r>
            <a:r>
              <a:rPr lang="en-US" sz="1350" dirty="0">
                <a:solidFill>
                  <a:srgbClr val="000000"/>
                </a:solidFill>
                <a:latin typeface="+mj-lt"/>
                <a:ea typeface="Calibri"/>
                <a:cs typeface="Calibri"/>
                <a:sym typeface="Calibri"/>
              </a:rPr>
              <a:t>, a senior executive is waiting to sponsor SET (Prof. </a:t>
            </a:r>
            <a:r>
              <a:rPr lang="en-US" sz="1350" dirty="0" err="1">
                <a:solidFill>
                  <a:srgbClr val="000000"/>
                </a:solidFill>
                <a:latin typeface="+mj-lt"/>
                <a:ea typeface="Calibri"/>
                <a:cs typeface="Calibri"/>
                <a:sym typeface="Calibri"/>
              </a:rPr>
              <a:t>Thieme</a:t>
            </a:r>
            <a:r>
              <a:rPr lang="en-US" sz="1350" dirty="0">
                <a:solidFill>
                  <a:srgbClr val="000000"/>
                </a:solidFill>
                <a:latin typeface="+mj-lt"/>
                <a:ea typeface="Calibri"/>
                <a:cs typeface="Calibri"/>
                <a:sym typeface="Calibri"/>
              </a:rPr>
              <a:t> made his wife pain-free and the couple had a child - impossible before treatment). </a:t>
            </a:r>
            <a:r>
              <a:rPr lang="en-US" sz="1350" dirty="0" err="1">
                <a:solidFill>
                  <a:srgbClr val="000000"/>
                </a:solidFill>
                <a:latin typeface="+mj-lt"/>
                <a:ea typeface="Calibri"/>
                <a:cs typeface="Calibri"/>
                <a:sym typeface="Calibri"/>
              </a:rPr>
              <a:t>Universitat</a:t>
            </a:r>
            <a:r>
              <a:rPr lang="en-US" sz="1350" dirty="0">
                <a:solidFill>
                  <a:srgbClr val="000000"/>
                </a:solidFill>
                <a:latin typeface="+mj-lt"/>
                <a:ea typeface="Calibri"/>
                <a:cs typeface="Calibri"/>
                <a:sym typeface="Calibri"/>
              </a:rPr>
              <a:t> de Barcelona, Hospital Sant Joan de </a:t>
            </a:r>
            <a:r>
              <a:rPr lang="en-US" sz="1350" dirty="0" err="1">
                <a:solidFill>
                  <a:srgbClr val="000000"/>
                </a:solidFill>
                <a:latin typeface="+mj-lt"/>
                <a:ea typeface="Calibri"/>
                <a:cs typeface="Calibri"/>
                <a:sym typeface="Calibri"/>
              </a:rPr>
              <a:t>Déu</a:t>
            </a:r>
            <a:r>
              <a:rPr lang="en-US" sz="1350" dirty="0">
                <a:solidFill>
                  <a:srgbClr val="000000"/>
                </a:solidFill>
                <a:latin typeface="+mj-lt"/>
                <a:ea typeface="Calibri"/>
                <a:cs typeface="Calibri"/>
                <a:sym typeface="Calibri"/>
              </a:rPr>
              <a:t> Barcelona, Hospital </a:t>
            </a:r>
            <a:r>
              <a:rPr lang="en-US" sz="1350" dirty="0" err="1">
                <a:solidFill>
                  <a:srgbClr val="000000"/>
                </a:solidFill>
                <a:latin typeface="+mj-lt"/>
                <a:ea typeface="Calibri"/>
                <a:cs typeface="Calibri"/>
                <a:sym typeface="Calibri"/>
              </a:rPr>
              <a:t>Universitario</a:t>
            </a:r>
            <a:r>
              <a:rPr lang="en-US" sz="1350" dirty="0">
                <a:solidFill>
                  <a:srgbClr val="000000"/>
                </a:solidFill>
                <a:latin typeface="+mj-lt"/>
                <a:ea typeface="Calibri"/>
                <a:cs typeface="Calibri"/>
                <a:sym typeface="Calibri"/>
              </a:rPr>
              <a:t> Virgen del Rocio. </a:t>
            </a:r>
          </a:p>
          <a:p>
            <a:endParaRPr lang="en-US" sz="1350" dirty="0">
              <a:latin typeface="+mj-lt"/>
              <a:cs typeface="Calibri"/>
              <a:sym typeface="Calibri"/>
            </a:endParaRPr>
          </a:p>
          <a:p>
            <a:r>
              <a:rPr lang="en-US" sz="1350" b="1" dirty="0">
                <a:latin typeface="+mj-lt"/>
                <a:cs typeface="Calibri"/>
                <a:sym typeface="Calibri"/>
              </a:rPr>
              <a:t>France</a:t>
            </a:r>
            <a:r>
              <a:rPr lang="en-US" sz="1350" dirty="0">
                <a:latin typeface="+mj-lt"/>
                <a:cs typeface="Calibri"/>
                <a:sym typeface="Calibri"/>
              </a:rPr>
              <a:t>: Special Fibromyalgia Regulation</a:t>
            </a:r>
            <a:endParaRPr lang="en-US" sz="1350" dirty="0">
              <a:latin typeface="+mj-lt"/>
            </a:endParaRPr>
          </a:p>
          <a:p>
            <a:endParaRPr lang="en-US" sz="1350" dirty="0">
              <a:solidFill>
                <a:srgbClr val="000000"/>
              </a:solidFill>
              <a:latin typeface="+mj-lt"/>
              <a:ea typeface="Calibri"/>
              <a:cs typeface="Calibri"/>
              <a:sym typeface="Calibri"/>
            </a:endParaRPr>
          </a:p>
          <a:p>
            <a:r>
              <a:rPr lang="en-US" sz="1350" b="1" dirty="0">
                <a:solidFill>
                  <a:srgbClr val="000000"/>
                </a:solidFill>
                <a:latin typeface="+mj-lt"/>
                <a:ea typeface="Calibri"/>
                <a:cs typeface="Calibri"/>
                <a:sym typeface="Calibri"/>
              </a:rPr>
              <a:t>For the rest of the EU</a:t>
            </a:r>
            <a:r>
              <a:rPr lang="en-US" sz="1350" dirty="0">
                <a:solidFill>
                  <a:srgbClr val="000000"/>
                </a:solidFill>
                <a:latin typeface="+mj-lt"/>
                <a:ea typeface="Calibri"/>
                <a:cs typeface="Calibri"/>
                <a:sym typeface="Calibri"/>
              </a:rPr>
              <a:t>, we need to identify early adopters and opinion leaders.</a:t>
            </a:r>
            <a:endParaRPr lang="en-US" sz="1350" dirty="0">
              <a:solidFill>
                <a:schemeClr val="dk1"/>
              </a:solidFill>
              <a:latin typeface="+mj-lt"/>
              <a:ea typeface="Calibri"/>
              <a:cs typeface="Calibri"/>
              <a:sym typeface="Calibri"/>
            </a:endParaRPr>
          </a:p>
        </p:txBody>
      </p:sp>
      <p:pic>
        <p:nvPicPr>
          <p:cNvPr id="3" name="Picture 2" descr="A picture containing first-aid kit, tennis, ball, hitting&#10;&#10;Description automatically generated">
            <a:extLst>
              <a:ext uri="{FF2B5EF4-FFF2-40B4-BE49-F238E27FC236}">
                <a16:creationId xmlns:a16="http://schemas.microsoft.com/office/drawing/2014/main" id="{2FC396C3-3E8B-3E4B-9F9A-B7F697891B1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92815" y="3491669"/>
            <a:ext cx="1563521" cy="390881"/>
          </a:xfrm>
          <a:prstGeom prst="rect">
            <a:avLst/>
          </a:prstGeom>
        </p:spPr>
      </p:pic>
      <p:pic>
        <p:nvPicPr>
          <p:cNvPr id="5" name="Picture 4" descr="A picture containing coin, object&#10;&#10;Description automatically generated">
            <a:extLst>
              <a:ext uri="{FF2B5EF4-FFF2-40B4-BE49-F238E27FC236}">
                <a16:creationId xmlns:a16="http://schemas.microsoft.com/office/drawing/2014/main" id="{D07A53BA-09D6-4641-AC08-52AAFF947AD2}"/>
              </a:ext>
            </a:extLst>
          </p:cNvPr>
          <p:cNvPicPr>
            <a:picLocks noChangeAspect="1"/>
          </p:cNvPicPr>
          <p:nvPr/>
        </p:nvPicPr>
        <p:blipFill>
          <a:blip r:embed="rId11"/>
          <a:stretch>
            <a:fillRect/>
          </a:stretch>
        </p:blipFill>
        <p:spPr>
          <a:xfrm>
            <a:off x="6002215" y="4073815"/>
            <a:ext cx="1276350" cy="1266825"/>
          </a:xfrm>
          <a:prstGeom prst="rect">
            <a:avLst/>
          </a:prstGeom>
        </p:spPr>
      </p:pic>
      <p:grpSp>
        <p:nvGrpSpPr>
          <p:cNvPr id="17" name="Group 16">
            <a:extLst>
              <a:ext uri="{FF2B5EF4-FFF2-40B4-BE49-F238E27FC236}">
                <a16:creationId xmlns:a16="http://schemas.microsoft.com/office/drawing/2014/main" id="{0F988E59-BC29-0840-8521-F27157C81BEC}"/>
              </a:ext>
            </a:extLst>
          </p:cNvPr>
          <p:cNvGrpSpPr/>
          <p:nvPr/>
        </p:nvGrpSpPr>
        <p:grpSpPr>
          <a:xfrm>
            <a:off x="110406" y="152400"/>
            <a:ext cx="8923187" cy="816742"/>
            <a:chOff x="81208" y="533938"/>
            <a:chExt cx="8923187" cy="816742"/>
          </a:xfrm>
        </p:grpSpPr>
        <p:grpSp>
          <p:nvGrpSpPr>
            <p:cNvPr id="18" name="Group 17">
              <a:extLst>
                <a:ext uri="{FF2B5EF4-FFF2-40B4-BE49-F238E27FC236}">
                  <a16:creationId xmlns:a16="http://schemas.microsoft.com/office/drawing/2014/main" id="{13354260-DD22-E84B-8140-DE4F8DFBCFBE}"/>
                </a:ext>
              </a:extLst>
            </p:cNvPr>
            <p:cNvGrpSpPr/>
            <p:nvPr/>
          </p:nvGrpSpPr>
          <p:grpSpPr>
            <a:xfrm>
              <a:off x="81208" y="533938"/>
              <a:ext cx="8923187" cy="816742"/>
              <a:chOff x="81208" y="72052"/>
              <a:chExt cx="8923187" cy="816742"/>
            </a:xfrm>
          </p:grpSpPr>
          <p:sp>
            <p:nvSpPr>
              <p:cNvPr id="20" name="Rectangle 19">
                <a:extLst>
                  <a:ext uri="{FF2B5EF4-FFF2-40B4-BE49-F238E27FC236}">
                    <a16:creationId xmlns:a16="http://schemas.microsoft.com/office/drawing/2014/main" id="{64696E47-B2D9-6449-825B-719A1D8C676D}"/>
                  </a:ext>
                </a:extLst>
              </p:cNvPr>
              <p:cNvSpPr/>
              <p:nvPr/>
            </p:nvSpPr>
            <p:spPr>
              <a:xfrm>
                <a:off x="959407" y="285690"/>
                <a:ext cx="8044988" cy="400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21" name="Title 3">
                <a:extLst>
                  <a:ext uri="{FF2B5EF4-FFF2-40B4-BE49-F238E27FC236}">
                    <a16:creationId xmlns:a16="http://schemas.microsoft.com/office/drawing/2014/main" id="{03FDF518-5B9D-8844-BC73-AB59A531E043}"/>
                  </a:ext>
                </a:extLst>
              </p:cNvPr>
              <p:cNvSpPr txBox="1">
                <a:spLocks/>
              </p:cNvSpPr>
              <p:nvPr/>
            </p:nvSpPr>
            <p:spPr>
              <a:xfrm>
                <a:off x="1647202" y="259907"/>
                <a:ext cx="7252503" cy="5290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bg1"/>
                    </a:solidFill>
                    <a:latin typeface="Avenir Book" panose="02000503020000020003" pitchFamily="2" charset="0"/>
                  </a:rPr>
                  <a:t>TRACTION</a:t>
                </a:r>
                <a:endParaRPr lang="en-US" sz="1800" dirty="0">
                  <a:latin typeface="Avenir Book" panose="02000503020000020003" pitchFamily="2" charset="0"/>
                </a:endParaRPr>
              </a:p>
            </p:txBody>
          </p:sp>
          <p:grpSp>
            <p:nvGrpSpPr>
              <p:cNvPr id="22" name="Group 21">
                <a:extLst>
                  <a:ext uri="{FF2B5EF4-FFF2-40B4-BE49-F238E27FC236}">
                    <a16:creationId xmlns:a16="http://schemas.microsoft.com/office/drawing/2014/main" id="{B70AE0F0-10F1-4348-8092-DA1593C6BC98}"/>
                  </a:ext>
                </a:extLst>
              </p:cNvPr>
              <p:cNvGrpSpPr/>
              <p:nvPr/>
            </p:nvGrpSpPr>
            <p:grpSpPr>
              <a:xfrm>
                <a:off x="81208" y="72052"/>
                <a:ext cx="878199" cy="816742"/>
                <a:chOff x="3809998" y="1028700"/>
                <a:chExt cx="1596725" cy="1447800"/>
              </a:xfrm>
            </p:grpSpPr>
            <p:sp>
              <p:nvSpPr>
                <p:cNvPr id="23" name="Octagon 22">
                  <a:extLst>
                    <a:ext uri="{FF2B5EF4-FFF2-40B4-BE49-F238E27FC236}">
                      <a16:creationId xmlns:a16="http://schemas.microsoft.com/office/drawing/2014/main" id="{F8C24E2C-4CBF-0E4D-B378-04BFF8313E84}"/>
                    </a:ext>
                  </a:extLst>
                </p:cNvPr>
                <p:cNvSpPr/>
                <p:nvPr/>
              </p:nvSpPr>
              <p:spPr>
                <a:xfrm>
                  <a:off x="3810000" y="1028700"/>
                  <a:ext cx="1524000" cy="14478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4" name="TextBox 23">
                  <a:extLst>
                    <a:ext uri="{FF2B5EF4-FFF2-40B4-BE49-F238E27FC236}">
                      <a16:creationId xmlns:a16="http://schemas.microsoft.com/office/drawing/2014/main" id="{739A2DA8-1AE8-DE41-8C2E-98FFCBA51D69}"/>
                    </a:ext>
                  </a:extLst>
                </p:cNvPr>
                <p:cNvSpPr txBox="1"/>
                <p:nvPr/>
              </p:nvSpPr>
              <p:spPr>
                <a:xfrm>
                  <a:off x="3809998" y="1295399"/>
                  <a:ext cx="1596725" cy="709256"/>
                </a:xfrm>
                <a:prstGeom prst="rect">
                  <a:avLst/>
                </a:prstGeom>
                <a:noFill/>
              </p:spPr>
              <p:txBody>
                <a:bodyPr wrap="square" rtlCol="0">
                  <a:spAutoFit/>
                </a:bodyPr>
                <a:lstStyle/>
                <a:p>
                  <a:pPr algn="ctr"/>
                  <a:r>
                    <a:rPr lang="en-US" sz="1000" b="1" dirty="0">
                      <a:solidFill>
                        <a:srgbClr val="FFC000"/>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Pain </a:t>
                  </a:r>
                  <a:r>
                    <a:rPr lang="en-US" sz="1000" b="1" dirty="0">
                      <a:solidFill>
                        <a:schemeClr val="accent3">
                          <a:lumMod val="40000"/>
                          <a:lumOff val="60000"/>
                        </a:schemeClr>
                      </a:solidFill>
                      <a:effectLst>
                        <a:reflection stA="0" dir="5400000" sy="-100000" algn="bl" rotWithShape="0"/>
                      </a:effectLst>
                      <a:latin typeface="Perpetua Titling MT" panose="02020502060505020804" pitchFamily="18" charset="77"/>
                      <a:ea typeface="Apple Color Emoji" pitchFamily="2" charset="0"/>
                      <a:cs typeface="Phosphate Inline" panose="02000506050000020004" pitchFamily="2" charset="77"/>
                    </a:rPr>
                    <a:t>Stoppers</a:t>
                  </a:r>
                  <a:endParaRPr lang="en-US" sz="1000" b="1" dirty="0">
                    <a:solidFill>
                      <a:schemeClr val="accent3">
                        <a:lumMod val="40000"/>
                        <a:lumOff val="60000"/>
                      </a:schemeClr>
                    </a:solidFill>
                    <a:latin typeface="Perpetua Titling MT" panose="02020502060505020804" pitchFamily="18" charset="77"/>
                  </a:endParaRPr>
                </a:p>
              </p:txBody>
            </p:sp>
          </p:grpSp>
        </p:grpSp>
        <p:sp>
          <p:nvSpPr>
            <p:cNvPr id="19" name="Octagon 18">
              <a:extLst>
                <a:ext uri="{FF2B5EF4-FFF2-40B4-BE49-F238E27FC236}">
                  <a16:creationId xmlns:a16="http://schemas.microsoft.com/office/drawing/2014/main" id="{92F238F1-9D1E-5D46-ABFE-58D503B4E5A4}"/>
                </a:ext>
              </a:extLst>
            </p:cNvPr>
            <p:cNvSpPr/>
            <p:nvPr/>
          </p:nvSpPr>
          <p:spPr>
            <a:xfrm>
              <a:off x="119941" y="557902"/>
              <a:ext cx="760735" cy="755504"/>
            </a:xfrm>
            <a:prstGeom prst="octagon">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5" name="Rectangle 24">
            <a:extLst>
              <a:ext uri="{FF2B5EF4-FFF2-40B4-BE49-F238E27FC236}">
                <a16:creationId xmlns:a16="http://schemas.microsoft.com/office/drawing/2014/main" id="{981A1325-E563-8640-A4C8-CBD289443254}"/>
              </a:ext>
            </a:extLst>
          </p:cNvPr>
          <p:cNvSpPr/>
          <p:nvPr/>
        </p:nvSpPr>
        <p:spPr>
          <a:xfrm>
            <a:off x="3889811" y="76335"/>
            <a:ext cx="5143782" cy="307777"/>
          </a:xfrm>
          <a:prstGeom prst="rect">
            <a:avLst/>
          </a:prstGeom>
        </p:spPr>
        <p:txBody>
          <a:bodyPr wrap="square">
            <a:spAutoFit/>
          </a:bodyPr>
          <a:lstStyle/>
          <a:p>
            <a:pPr marL="182880" indent="0" algn="ctr">
              <a:buFont typeface="Georgia" pitchFamily="18" charset="0"/>
              <a:buNone/>
            </a:pPr>
            <a:r>
              <a:rPr lang="en-US" sz="1400" dirty="0">
                <a:solidFill>
                  <a:schemeClr val="accent1">
                    <a:lumMod val="50000"/>
                  </a:schemeClr>
                </a:solidFill>
                <a:effectLst>
                  <a:reflection blurRad="6350" endPos="0" dir="5400000" sy="-100000" algn="bl" rotWithShape="0"/>
                </a:effectLst>
                <a:latin typeface="+mj-lt"/>
              </a:rPr>
              <a:t>Email:  Info @ </a:t>
            </a:r>
            <a:r>
              <a:rPr lang="en-US" sz="1400" dirty="0" err="1">
                <a:solidFill>
                  <a:schemeClr val="accent1">
                    <a:lumMod val="50000"/>
                  </a:schemeClr>
                </a:solidFill>
                <a:effectLst>
                  <a:reflection blurRad="6350" endPos="0" dir="5400000" sy="-100000" algn="bl" rotWithShape="0"/>
                </a:effectLst>
                <a:latin typeface="+mj-lt"/>
              </a:rPr>
              <a:t>painstoppers.ml</a:t>
            </a:r>
            <a:r>
              <a:rPr lang="en-US" sz="1400" dirty="0">
                <a:solidFill>
                  <a:schemeClr val="accent1">
                    <a:lumMod val="50000"/>
                  </a:schemeClr>
                </a:solidFill>
                <a:effectLst>
                  <a:reflection blurRad="6350" endPos="0" dir="5400000" sy="-100000" algn="bl" rotWithShape="0"/>
                </a:effectLst>
                <a:latin typeface="+mj-lt"/>
              </a:rPr>
              <a:t>     Phone:  (626) 399-1843</a:t>
            </a:r>
            <a:endParaRPr lang="en-US" sz="1400" dirty="0">
              <a:solidFill>
                <a:schemeClr val="accent1">
                  <a:lumMod val="50000"/>
                </a:schemeClr>
              </a:solidFill>
              <a:latin typeface="+mj-lt"/>
            </a:endParaRPr>
          </a:p>
        </p:txBody>
      </p:sp>
    </p:spTree>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3275</TotalTime>
  <Words>1296</Words>
  <Application>Microsoft Macintosh PowerPoint</Application>
  <PresentationFormat>On-screen Show (4:3)</PresentationFormat>
  <Paragraphs>115</Paragraphs>
  <Slides>10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Narrow</vt:lpstr>
      <vt:lpstr>Avenir</vt:lpstr>
      <vt:lpstr>Avenir Book</vt:lpstr>
      <vt:lpstr>Calibri</vt:lpstr>
      <vt:lpstr>galano</vt:lpstr>
      <vt:lpstr>Georgia</vt:lpstr>
      <vt:lpstr>Perpetua Titling MT</vt:lpstr>
      <vt:lpstr>Trebuchet MS</vt:lpstr>
      <vt:lpstr>Slipstream</vt:lpstr>
      <vt:lpstr>Dr. Mohan Venkataramana (President)  Dr. Jur. Marc Mathys (CEO)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Mohan Venkataramana  President</dc:title>
  <dc:creator>Mohan</dc:creator>
  <cp:lastModifiedBy>Mohan Venkataramana</cp:lastModifiedBy>
  <cp:revision>143</cp:revision>
  <dcterms:created xsi:type="dcterms:W3CDTF">2016-04-12T11:22:28Z</dcterms:created>
  <dcterms:modified xsi:type="dcterms:W3CDTF">2021-06-20T04:29:47Z</dcterms:modified>
</cp:coreProperties>
</file>